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78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s/slide4.xml" ContentType="application/vnd.openxmlformats-officedocument.presentationml.slide+xml"/>
  <Override PartName="/ppt/slides/slide77.xml" ContentType="application/vnd.openxmlformats-officedocument.presentationml.slide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s/slide75.xml" ContentType="application/vnd.openxmlformats-officedocument.presentationml.slide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62.xml" ContentType="application/vnd.openxmlformats-officedocument.presentationml.slide+xml"/>
  <Override PartName="/ppt/slideLayouts/slideLayout61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59.xml" ContentType="application/vnd.openxmlformats-officedocument.presentationml.slideLayout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6.xml" ContentType="application/vnd.openxmlformats-officedocument.presentationml.slide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55.xml" ContentType="application/vnd.openxmlformats-officedocument.presentationml.slide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45.xml" ContentType="application/vnd.openxmlformats-officedocument.presentationml.slide+xml"/>
  <Override PartName="/ppt/slideLayouts/slideLayout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s/slide7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s/slide72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s/slide16.xml" ContentType="application/vnd.openxmlformats-officedocument.presentationml.slide+xml"/>
  <Override PartName="/ppt/slides/slide44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3.xml" ContentType="application/vnd.openxmlformats-officedocument.presentationml.slide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s/slide54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ppt/slideLayouts/slideLayout29.xml" ContentType="application/vnd.openxmlformats-officedocument.presentationml.slideLayout+xml"/>
  <Override PartName="/ppt/slides/slide39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s/slide2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presProps" Target="presProps.xml" /><Relationship Id="rId82" Type="http://schemas.openxmlformats.org/officeDocument/2006/relationships/tableStyles" Target="tableStyles.xml" /><Relationship Id="rId8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Relationship Id="rId3" Type="http://schemas.openxmlformats.org/officeDocument/2006/relationships/image" Target="../media/image53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jpg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7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pc="31">
                <a:latin typeface="TINKOFFSANS-MEDIUM"/>
              </a:rPr>
              <a:t>14</a:t>
            </a:r>
            <a:r>
              <a:rPr lang="ru-RU" sz="2000" spc="31">
                <a:latin typeface="TINKOFFSANS-MEDIUM"/>
              </a:rPr>
              <a:t>.10.2024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Основы компьютерных сетей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8062821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5" y="3241973"/>
            <a:ext cx="6408166" cy="452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511423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08464BF-0838-073A-5D15-6621DC5D4258}" type="slidenum">
              <a:rPr lang="ru-RU"/>
              <a:t/>
            </a:fld>
            <a:endParaRPr lang="ru-RU"/>
          </a:p>
        </p:txBody>
      </p:sp>
      <p:sp>
        <p:nvSpPr>
          <p:cNvPr id="1528636919" name="Текст 17"/>
          <p:cNvSpPr txBox="1"/>
          <p:nvPr/>
        </p:nvSpPr>
        <p:spPr bwMode="auto">
          <a:xfrm>
            <a:off x="719136" y="562635"/>
            <a:ext cx="157486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Адреса устройств в сети</a:t>
            </a:r>
            <a:endParaRPr/>
          </a:p>
        </p:txBody>
      </p:sp>
      <p:sp>
        <p:nvSpPr>
          <p:cNvPr id="30718639" name="Уровень текста 1…"/>
          <p:cNvSpPr txBox="1"/>
          <p:nvPr/>
        </p:nvSpPr>
        <p:spPr bwMode="auto">
          <a:xfrm flipH="0" flipV="0">
            <a:off x="719136" y="2182002"/>
            <a:ext cx="17616098" cy="688794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IP-адрес</a:t>
            </a:r>
            <a:endParaRPr lang="ru-RU" sz="48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четыре октета вида 192.168.101.3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характеризует местоположение устройства в сети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«логический» адрес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MAC-адрес 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уникальный идентификатор вида 00-B0-D0-63-C2-26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идентифицирует фактическое устройство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«физический» адрес</a:t>
            </a:r>
            <a:endParaRPr sz="3600"/>
          </a:p>
        </p:txBody>
      </p:sp>
      <p:pic>
        <p:nvPicPr>
          <p:cNvPr id="2083347941" name="Google Shape;88;p18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519965" y="653707"/>
            <a:ext cx="6286739" cy="469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961090" name="Google Shape;89;p18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2434914" y="6152115"/>
            <a:ext cx="7040223" cy="395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793027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EE5ED91-DD72-4FA9-971F-AA42486DF710}" type="slidenum">
              <a:rPr lang="ru-RU"/>
              <a:t/>
            </a:fld>
            <a:endParaRPr lang="ru-RU"/>
          </a:p>
        </p:txBody>
      </p:sp>
      <p:sp>
        <p:nvSpPr>
          <p:cNvPr id="314931213" name="Текст 17"/>
          <p:cNvSpPr txBox="1"/>
          <p:nvPr/>
        </p:nvSpPr>
        <p:spPr bwMode="auto">
          <a:xfrm>
            <a:off x="719136" y="562635"/>
            <a:ext cx="157486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Адреса устройств в сети</a:t>
            </a:r>
            <a:endParaRPr/>
          </a:p>
        </p:txBody>
      </p:sp>
      <p:sp>
        <p:nvSpPr>
          <p:cNvPr id="301352926" name="Уровень текста 1…"/>
          <p:cNvSpPr txBox="1"/>
          <p:nvPr/>
        </p:nvSpPr>
        <p:spPr bwMode="auto">
          <a:xfrm flipH="0" flipV="0">
            <a:off x="719136" y="2182003"/>
            <a:ext cx="9762329" cy="613999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Маска подсети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битовая маска для определения по IP-адресу адреса подсети и адреса узла этой подсети.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отличие от IP-адреса маска подсети не является частью IP-пакета.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Благодаря маске можно узнать, какая часть IP-адреса узла сети относится к адресу сети, а какая — к адресу самого узла в этой сети.</a:t>
            </a:r>
            <a:endParaRPr sz="3600"/>
          </a:p>
        </p:txBody>
      </p:sp>
      <p:pic>
        <p:nvPicPr>
          <p:cNvPr id="560583902" name="Google Shape;96;p1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1202499" y="774302"/>
            <a:ext cx="7815873" cy="454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9867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451621" y="5796300"/>
            <a:ext cx="7889556" cy="5051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84565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F894D908-1E46-8924-1047-295D7B3A431A}" type="slidenum">
              <a:rPr lang="ru-RU"/>
              <a:t/>
            </a:fld>
            <a:endParaRPr lang="ru-RU"/>
          </a:p>
        </p:txBody>
      </p:sp>
      <p:sp>
        <p:nvSpPr>
          <p:cNvPr id="1793273772" name="Текст 17"/>
          <p:cNvSpPr txBox="1"/>
          <p:nvPr/>
        </p:nvSpPr>
        <p:spPr bwMode="auto">
          <a:xfrm>
            <a:off x="719136" y="562635"/>
            <a:ext cx="157486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Адреса устройств в сети</a:t>
            </a:r>
            <a:endParaRPr/>
          </a:p>
        </p:txBody>
      </p:sp>
      <p:sp>
        <p:nvSpPr>
          <p:cNvPr id="1697693048" name="Уровень текста 1…"/>
          <p:cNvSpPr txBox="1"/>
          <p:nvPr/>
        </p:nvSpPr>
        <p:spPr bwMode="auto">
          <a:xfrm flipH="0" flipV="0">
            <a:off x="719136" y="2182003"/>
            <a:ext cx="11069047" cy="630933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локальных сетях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основанных на протоколе IPv4, могут использоваться специальные адреса, назначенные IANA (стандарты RFC 1918 и RFC 1597):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10.0.0.0—10.255.255.255 (соотв. 10.0.0.0/8)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172.16.0.0—172.31.255.255 (соотв. 172.16.0.0/12)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192.168.0.0—192.168.255.255 (соотв. 192.168.0.0/16)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09288972" name="Google Shape;96;p1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1202499" y="774301"/>
            <a:ext cx="7815872" cy="454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0453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451621" y="5796300"/>
            <a:ext cx="7889556" cy="5051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754845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0A0BAA5-6CD3-3E3E-6898-E69425DDA8DE}" type="slidenum">
              <a:rPr lang="ru-RU"/>
              <a:t/>
            </a:fld>
            <a:endParaRPr lang="ru-RU"/>
          </a:p>
        </p:txBody>
      </p:sp>
      <p:sp>
        <p:nvSpPr>
          <p:cNvPr id="804664726" name="Текст 17"/>
          <p:cNvSpPr txBox="1"/>
          <p:nvPr/>
        </p:nvSpPr>
        <p:spPr bwMode="auto">
          <a:xfrm>
            <a:off x="719136" y="562635"/>
            <a:ext cx="157504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Порт</a:t>
            </a:r>
            <a:endParaRPr/>
          </a:p>
        </p:txBody>
      </p:sp>
      <p:sp>
        <p:nvSpPr>
          <p:cNvPr id="1244554298" name="Уровень текста 1…"/>
          <p:cNvSpPr txBox="1"/>
          <p:nvPr/>
        </p:nvSpPr>
        <p:spPr bwMode="auto">
          <a:xfrm flipH="0" flipV="0">
            <a:off x="719136" y="2182002"/>
            <a:ext cx="17276855" cy="462087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Порт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сетевая абстракция, представляющая собой число, записываемое в заголовках протоколов транспортного уровня модели OSI.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Используется для определения процесса-получателя пакета в пределах одного хоста (в формате&lt;IP&gt;:&lt;port&gt;, port ∈ [1,65535]).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189285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96E78139-F75B-04F1-1AC1-CC3F5D015E5A}" type="slidenum">
              <a:rPr lang="ru-RU"/>
              <a:t/>
            </a:fld>
            <a:endParaRPr lang="ru-RU"/>
          </a:p>
        </p:txBody>
      </p:sp>
      <p:sp>
        <p:nvSpPr>
          <p:cNvPr id="171886889" name="Текст 17"/>
          <p:cNvSpPr txBox="1"/>
          <p:nvPr/>
        </p:nvSpPr>
        <p:spPr bwMode="auto">
          <a:xfrm>
            <a:off x="719136" y="562635"/>
            <a:ext cx="157504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Порт</a:t>
            </a:r>
            <a:endParaRPr/>
          </a:p>
        </p:txBody>
      </p:sp>
      <p:sp>
        <p:nvSpPr>
          <p:cNvPr id="195011553" name="Уровень текста 1…"/>
          <p:cNvSpPr txBox="1"/>
          <p:nvPr/>
        </p:nvSpPr>
        <p:spPr bwMode="auto">
          <a:xfrm flipH="0" flipV="0">
            <a:off x="719136" y="2182002"/>
            <a:ext cx="17276856" cy="812409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Порт </a:t>
            </a: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— это сетевая абстракция, представляющая собой число, записываемое в заголовках протоколов транспортного уровня модели OSI. 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Используется для определения процесса-получателя пакета в пределах одного хоста (в формате&lt;IP&gt;:&lt;port&gt;, port ∈ [1,65535]).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Второе определение: порт – это физический порт коммутатора.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путаем.</a:t>
            </a:r>
            <a:endParaRPr sz="4800" b="0" i="0" u="sng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068626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ED4D697-B093-60B4-63A8-40F21EB2AE1F}" type="slidenum">
              <a:rPr lang="ru-RU"/>
              <a:t/>
            </a:fld>
            <a:endParaRPr lang="ru-RU"/>
          </a:p>
        </p:txBody>
      </p:sp>
      <p:sp>
        <p:nvSpPr>
          <p:cNvPr id="1445701654" name="Текст 17"/>
          <p:cNvSpPr txBox="1"/>
          <p:nvPr/>
        </p:nvSpPr>
        <p:spPr bwMode="auto">
          <a:xfrm>
            <a:off x="719136" y="562635"/>
            <a:ext cx="1575805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Таблица маршрутизации</a:t>
            </a:r>
            <a:endParaRPr/>
          </a:p>
        </p:txBody>
      </p:sp>
      <p:sp>
        <p:nvSpPr>
          <p:cNvPr id="1590940568" name="Уровень текста 1…"/>
          <p:cNvSpPr txBox="1"/>
          <p:nvPr/>
        </p:nvSpPr>
        <p:spPr bwMode="auto">
          <a:xfrm flipH="0" flipV="0">
            <a:off x="719136" y="2182003"/>
            <a:ext cx="17281896" cy="34531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Таблица маршрутизации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электронная таблица или база данных, хранящаяся на маршрутизаторе или хосте, которая описывает соответствие между адресами назначения и интерфейсами, через которые следует отправить пакет данных до следующего хопа.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078380065" name="Google Shape;116;p22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4014965" y="6012696"/>
            <a:ext cx="12784242" cy="478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157841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2D6BC46D-C0F3-BE9F-841B-0C6C633C7A97}" type="slidenum">
              <a:rPr lang="ru-RU"/>
              <a:t/>
            </a:fld>
            <a:endParaRPr lang="ru-RU"/>
          </a:p>
        </p:txBody>
      </p:sp>
      <p:sp>
        <p:nvSpPr>
          <p:cNvPr id="220623971" name="Текст 17"/>
          <p:cNvSpPr txBox="1"/>
          <p:nvPr/>
        </p:nvSpPr>
        <p:spPr bwMode="auto">
          <a:xfrm>
            <a:off x="719136" y="562635"/>
            <a:ext cx="1575805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Таблица маршрутизации</a:t>
            </a:r>
            <a:endParaRPr/>
          </a:p>
        </p:txBody>
      </p:sp>
      <p:sp>
        <p:nvSpPr>
          <p:cNvPr id="1953218476" name="Уровень текста 1…"/>
          <p:cNvSpPr txBox="1"/>
          <p:nvPr/>
        </p:nvSpPr>
        <p:spPr bwMode="auto">
          <a:xfrm flipH="0" flipV="0">
            <a:off x="719136" y="2182003"/>
            <a:ext cx="17289096" cy="691868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Таблица маршрутизации обычно содержит: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адрес сети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или узла назначения (либо указание, что маршрут является дефолтным)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маску сети назначения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шлюз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обозначающий адрес маршрутизатора в сети, на который необходимо отправить пакет, следующий до указанного адреса назначения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интерфейс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через который доступен шлюз (в зависимости от системы, это может быть порядковый номер, GUID или символьное имя устройства)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метрику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числовой показатель, задающий предпочтительность маршрута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39935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93509069-2EC3-6441-234C-27AADB863A1B}" type="slidenum">
              <a:rPr lang="ru-RU"/>
              <a:t/>
            </a:fld>
            <a:endParaRPr lang="ru-RU"/>
          </a:p>
        </p:txBody>
      </p:sp>
      <p:sp>
        <p:nvSpPr>
          <p:cNvPr id="233069139" name="Текст 17"/>
          <p:cNvSpPr txBox="1"/>
          <p:nvPr/>
        </p:nvSpPr>
        <p:spPr bwMode="auto">
          <a:xfrm>
            <a:off x="719136" y="562635"/>
            <a:ext cx="1576489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Типы передачи пакетов</a:t>
            </a:r>
            <a:endParaRPr/>
          </a:p>
        </p:txBody>
      </p:sp>
      <p:sp>
        <p:nvSpPr>
          <p:cNvPr id="1493528849" name="Уровень текста 1…"/>
          <p:cNvSpPr txBox="1"/>
          <p:nvPr/>
        </p:nvSpPr>
        <p:spPr bwMode="auto">
          <a:xfrm flipH="0" flipV="0">
            <a:off x="719136" y="2182002"/>
            <a:ext cx="17723017" cy="384007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Unicast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пакет назначается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одному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узлу в сети.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Broadcast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пакет назначается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всем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узлам в сети.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Multicast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пакет назначается конкретной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группе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узлов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сети.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Anycast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пакет назначается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хоть какому-то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узлу в сети.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00317046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388555" y="7117434"/>
            <a:ext cx="10673726" cy="3098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0066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0902C6C-2D2D-A424-5FFE-81AE9A39A356}" type="slidenum">
              <a:rPr lang="ru-RU"/>
              <a:t/>
            </a:fld>
            <a:endParaRPr lang="ru-RU"/>
          </a:p>
        </p:txBody>
      </p:sp>
      <p:sp>
        <p:nvSpPr>
          <p:cNvPr id="1826488542" name="Текст 17"/>
          <p:cNvSpPr txBox="1"/>
          <p:nvPr/>
        </p:nvSpPr>
        <p:spPr bwMode="auto">
          <a:xfrm>
            <a:off x="719136" y="562635"/>
            <a:ext cx="157645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Автономные системы</a:t>
            </a:r>
            <a:endParaRPr/>
          </a:p>
        </p:txBody>
      </p:sp>
      <p:sp>
        <p:nvSpPr>
          <p:cNvPr id="1509049105" name="Уровень текста 1…"/>
          <p:cNvSpPr txBox="1"/>
          <p:nvPr/>
        </p:nvSpPr>
        <p:spPr bwMode="auto">
          <a:xfrm flipH="0" flipV="0">
            <a:off x="719136" y="2182003"/>
            <a:ext cx="5898332" cy="5179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Автономная система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система IP-сетей и маршрутизаторов, управляемых одним или несколькими операторами, имеющими единую политику маршрутизации с Интернетом. 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425522977" name="Google Shape;129;p24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6617468" y="2182003"/>
            <a:ext cx="12255961" cy="760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079192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BE1A5932-759F-BEEA-40B6-D83DF9104C4B}" type="slidenum">
              <a:rPr lang="ru-RU"/>
              <a:t/>
            </a:fld>
            <a:endParaRPr lang="ru-RU"/>
          </a:p>
        </p:txBody>
      </p:sp>
      <p:sp>
        <p:nvSpPr>
          <p:cNvPr id="207390595" name="Текст 17"/>
          <p:cNvSpPr txBox="1"/>
          <p:nvPr/>
        </p:nvSpPr>
        <p:spPr bwMode="auto">
          <a:xfrm>
            <a:off x="719136" y="562635"/>
            <a:ext cx="157828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Физическая и логическая топология</a:t>
            </a:r>
            <a:endParaRPr/>
          </a:p>
        </p:txBody>
      </p:sp>
      <p:sp>
        <p:nvSpPr>
          <p:cNvPr id="2134277224" name="Уровень текста 1…"/>
          <p:cNvSpPr txBox="1"/>
          <p:nvPr/>
        </p:nvSpPr>
        <p:spPr bwMode="auto">
          <a:xfrm flipH="0" flipV="0">
            <a:off x="719136" y="2182001"/>
            <a:ext cx="5909490" cy="58269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Физическая топология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определяет, каким образом соединяются друг с другом оконечные устройства и устройства сетевой инфраструктуры, такие как маршрутизаторы, коммутаторы и беспроводные точки доступа.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9548482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128916" y="2182001"/>
            <a:ext cx="12122222" cy="7323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61658" name="Уровень текста 1…"/>
          <p:cNvSpPr txBox="1"/>
          <p:nvPr/>
        </p:nvSpPr>
        <p:spPr bwMode="auto">
          <a:xfrm>
            <a:off x="719136" y="2182005"/>
            <a:ext cx="13911917" cy="59122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Немного про интернет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Модели OSI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TCP/IP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Сетевые устройства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Базовые протоколы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и port-forwading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Виртуальные сети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2224960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1EC9760-4123-21B8-DD45-6A4891D69B93}" type="slidenum">
              <a:rPr lang="ru-RU"/>
              <a:t/>
            </a:fld>
            <a:endParaRPr lang="ru-RU"/>
          </a:p>
        </p:txBody>
      </p:sp>
      <p:sp>
        <p:nvSpPr>
          <p:cNvPr id="1443595774" name="Текст 17"/>
          <p:cNvSpPr txBox="1"/>
          <p:nvPr/>
        </p:nvSpPr>
        <p:spPr bwMode="auto">
          <a:xfrm>
            <a:off x="719136" y="562635"/>
            <a:ext cx="15742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61349255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99313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8DF2D0E-76D3-77C2-35A9-251D2D6C7072}" type="slidenum">
              <a:rPr lang="ru-RU"/>
              <a:t/>
            </a:fld>
            <a:endParaRPr lang="ru-RU"/>
          </a:p>
        </p:txBody>
      </p:sp>
      <p:sp>
        <p:nvSpPr>
          <p:cNvPr id="767232016" name="Текст 17"/>
          <p:cNvSpPr txBox="1"/>
          <p:nvPr/>
        </p:nvSpPr>
        <p:spPr bwMode="auto">
          <a:xfrm>
            <a:off x="719136" y="562635"/>
            <a:ext cx="157828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Физическая и логическая топология</a:t>
            </a:r>
            <a:endParaRPr/>
          </a:p>
        </p:txBody>
      </p:sp>
      <p:sp>
        <p:nvSpPr>
          <p:cNvPr id="2038539902" name="Уровень текста 1…"/>
          <p:cNvSpPr txBox="1"/>
          <p:nvPr/>
        </p:nvSpPr>
        <p:spPr bwMode="auto">
          <a:xfrm flipH="0" flipV="0">
            <a:off x="719136" y="2182002"/>
            <a:ext cx="5929291" cy="708340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Логическая топология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определяет пути передачи кадров между узлами.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логической топологии состоит из виртуальных соединений между узлами сети.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Эти логические пути сигналов определены протоколами канального уровня.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84006459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902320" y="2599911"/>
            <a:ext cx="11569246" cy="6713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0968529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Модель OSI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33881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C7951817-D07C-8CB2-9A2B-1E44AD78BF70}" type="slidenum">
              <a:rPr lang="ru-RU"/>
              <a:t/>
            </a:fld>
            <a:endParaRPr lang="ru-RU"/>
          </a:p>
        </p:txBody>
      </p:sp>
      <p:sp>
        <p:nvSpPr>
          <p:cNvPr id="923852118" name="Текст 17"/>
          <p:cNvSpPr txBox="1"/>
          <p:nvPr/>
        </p:nvSpPr>
        <p:spPr bwMode="auto">
          <a:xfrm flipH="0" flipV="0">
            <a:off x="719136" y="562635"/>
            <a:ext cx="17645471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(open systems interconnection basic reference model)</a:t>
            </a:r>
            <a:endParaRPr sz="4800"/>
          </a:p>
        </p:txBody>
      </p:sp>
      <p:sp>
        <p:nvSpPr>
          <p:cNvPr id="638737265" name="Уровень текста 1…"/>
          <p:cNvSpPr txBox="1"/>
          <p:nvPr/>
        </p:nvSpPr>
        <p:spPr bwMode="auto">
          <a:xfrm flipH="0" flipV="0">
            <a:off x="719136" y="2182003"/>
            <a:ext cx="16744089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1248276007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1"/>
          <a:ext cx="8431546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7"/>
                <a:gridCol w="6489104"/>
              </a:tblGrid>
              <a:tr h="888791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1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1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1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1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1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1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39587394" name="Уровень текста 1…"/>
          <p:cNvSpPr txBox="1"/>
          <p:nvPr/>
        </p:nvSpPr>
        <p:spPr bwMode="auto">
          <a:xfrm flipH="0" flipV="0">
            <a:off x="719136" y="2182003"/>
            <a:ext cx="9390472" cy="621789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— сетевая модель стека сетевых протоколов OSI/ISO.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Посредством данной модели различные сетевые устройства могут взаимодействовать друг с другом.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определяет различные уровни взаимодействия систем.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Каждый уровень выполняет определённые функции при таком взаимодействии.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801359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C9266918-B6BE-F0F1-B66C-93EC780EF6C5}" type="slidenum">
              <a:rPr lang="ru-RU"/>
              <a:t/>
            </a:fld>
            <a:endParaRPr lang="ru-RU"/>
          </a:p>
        </p:txBody>
      </p:sp>
      <p:sp>
        <p:nvSpPr>
          <p:cNvPr id="891360521" name="Текст 17"/>
          <p:cNvSpPr txBox="1"/>
          <p:nvPr/>
        </p:nvSpPr>
        <p:spPr bwMode="auto">
          <a:xfrm flipH="0" flipV="0">
            <a:off x="719136" y="562635"/>
            <a:ext cx="1766023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Передача данных в протоколах модели OSI</a:t>
            </a:r>
            <a:endParaRPr sz="4800"/>
          </a:p>
        </p:txBody>
      </p:sp>
      <p:sp>
        <p:nvSpPr>
          <p:cNvPr id="873530493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67309074" name="Уровень текста 1…"/>
          <p:cNvSpPr txBox="1"/>
          <p:nvPr/>
        </p:nvSpPr>
        <p:spPr bwMode="auto">
          <a:xfrm flipH="0" flipV="0">
            <a:off x="719136" y="2182003"/>
            <a:ext cx="9390831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96948059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862916" y="1934000"/>
            <a:ext cx="12648888" cy="8812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595760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11A93C26-4ED1-4594-503A-2164C8B5F7B5}" type="slidenum">
              <a:rPr lang="ru-RU"/>
              <a:t/>
            </a:fld>
            <a:endParaRPr lang="ru-RU"/>
          </a:p>
        </p:txBody>
      </p:sp>
      <p:sp>
        <p:nvSpPr>
          <p:cNvPr id="1789022311" name="Текст 17"/>
          <p:cNvSpPr txBox="1"/>
          <p:nvPr/>
        </p:nvSpPr>
        <p:spPr bwMode="auto">
          <a:xfrm flipH="0" flipV="0">
            <a:off x="719136" y="562635"/>
            <a:ext cx="1767139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Физический уровень</a:t>
            </a:r>
            <a:endParaRPr sz="4800"/>
          </a:p>
        </p:txBody>
      </p:sp>
      <p:sp>
        <p:nvSpPr>
          <p:cNvPr id="204331620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8961514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63780666" name="Уровень текста 1…"/>
          <p:cNvSpPr txBox="1"/>
          <p:nvPr/>
        </p:nvSpPr>
        <p:spPr bwMode="auto">
          <a:xfrm flipH="0" flipV="0">
            <a:off x="719136" y="2182003"/>
            <a:ext cx="16744449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392639832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1540575037" name="Уровень текста 1…"/>
          <p:cNvSpPr txBox="1"/>
          <p:nvPr/>
        </p:nvSpPr>
        <p:spPr bwMode="auto">
          <a:xfrm flipH="0" flipV="0">
            <a:off x="719136" y="2182003"/>
            <a:ext cx="9407391" cy="78930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Описывает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способы передачи бит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данных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через физические среды линий связи, соединяющие сетевые устройства.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IEEE 802.15 (Bluetooth), IRDA, EIA RS-232, EIA-422, EIA-423, RS-449, RS-485, DSL, ISDN, SONET/SDH, 802.11 Wi-Fi, Etherloop, ARINC 818, G.hn/G.9960, Modbus Plus, ...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1">
            <a:off x="11537638" y="9984803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404327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73A080C6-4688-14AF-A7F0-C577742BF6D9}" type="slidenum">
              <a:rPr lang="ru-RU"/>
              <a:t/>
            </a:fld>
            <a:endParaRPr lang="ru-RU"/>
          </a:p>
        </p:txBody>
      </p:sp>
      <p:sp>
        <p:nvSpPr>
          <p:cNvPr id="1055984111" name="Текст 17"/>
          <p:cNvSpPr txBox="1"/>
          <p:nvPr/>
        </p:nvSpPr>
        <p:spPr bwMode="auto">
          <a:xfrm flipH="0" flipV="0">
            <a:off x="719136" y="562635"/>
            <a:ext cx="1767715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Канальный уровень</a:t>
            </a:r>
            <a:endParaRPr sz="4800"/>
          </a:p>
        </p:txBody>
      </p:sp>
      <p:sp>
        <p:nvSpPr>
          <p:cNvPr id="1585150150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61779926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9543535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827202153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2086967982" name="Уровень текста 1…"/>
          <p:cNvSpPr txBox="1"/>
          <p:nvPr/>
        </p:nvSpPr>
        <p:spPr bwMode="auto">
          <a:xfrm flipH="0" flipV="0">
            <a:off x="719136" y="2182003"/>
            <a:ext cx="9399830" cy="46330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Предназначен для обеспечения взаимодействия сетей на физическом уровне.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CAN, IEEE 802.3 (Ethernet), IEEE 802.11 WLAN, PPP, PPPoE, …</a:t>
            </a:r>
            <a:endParaRPr sz="3600"/>
          </a:p>
        </p:txBody>
      </p:sp>
      <p:cxnSp>
        <p:nvCxnSpPr>
          <p:cNvPr id="577023098" name=""/>
          <p:cNvCxnSpPr>
            <a:cxnSpLocks/>
          </p:cNvCxnSpPr>
          <p:nvPr/>
        </p:nvCxnSpPr>
        <p:spPr bwMode="auto">
          <a:xfrm flipH="0" flipV="1">
            <a:off x="11537637" y="9102859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47208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214D14E3-C934-BDFF-7ABB-D2CC37688805}" type="slidenum">
              <a:rPr lang="ru-RU"/>
              <a:t/>
            </a:fld>
            <a:endParaRPr lang="ru-RU"/>
          </a:p>
        </p:txBody>
      </p:sp>
      <p:sp>
        <p:nvSpPr>
          <p:cNvPr id="920617355" name="Текст 17"/>
          <p:cNvSpPr txBox="1"/>
          <p:nvPr/>
        </p:nvSpPr>
        <p:spPr bwMode="auto">
          <a:xfrm flipH="0" flipV="0">
            <a:off x="719136" y="562635"/>
            <a:ext cx="1768003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Сетевой уровень</a:t>
            </a:r>
            <a:endParaRPr sz="4800"/>
          </a:p>
        </p:txBody>
      </p:sp>
      <p:sp>
        <p:nvSpPr>
          <p:cNvPr id="404053892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450227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01514533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882902799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1490469236" name="Уровень текста 1…"/>
          <p:cNvSpPr txBox="1"/>
          <p:nvPr/>
        </p:nvSpPr>
        <p:spPr bwMode="auto">
          <a:xfrm flipH="0" flipV="0">
            <a:off x="719136" y="2182003"/>
            <a:ext cx="9401270" cy="33529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Предназначен для определения пути передачи данных.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ARP, IP/IPv4/IPv6, IGMP, ICMP, RIP, …</a:t>
            </a:r>
            <a:endParaRPr sz="3600"/>
          </a:p>
        </p:txBody>
      </p:sp>
      <p:cxnSp>
        <p:nvCxnSpPr>
          <p:cNvPr id="559964401" name=""/>
          <p:cNvCxnSpPr>
            <a:cxnSpLocks/>
          </p:cNvCxnSpPr>
          <p:nvPr/>
        </p:nvCxnSpPr>
        <p:spPr bwMode="auto">
          <a:xfrm flipH="0" flipV="1">
            <a:off x="11537637" y="8220914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195546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5FFC706-E074-CAF2-67C8-35DF062A8841}" type="slidenum">
              <a:rPr lang="ru-RU"/>
              <a:t/>
            </a:fld>
            <a:endParaRPr lang="ru-RU"/>
          </a:p>
        </p:txBody>
      </p:sp>
      <p:sp>
        <p:nvSpPr>
          <p:cNvPr id="1999550639" name="Текст 17"/>
          <p:cNvSpPr txBox="1"/>
          <p:nvPr/>
        </p:nvSpPr>
        <p:spPr bwMode="auto">
          <a:xfrm flipH="0" flipV="0">
            <a:off x="719136" y="562635"/>
            <a:ext cx="1768543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Транспортный уровень</a:t>
            </a:r>
            <a:endParaRPr sz="4800"/>
          </a:p>
        </p:txBody>
      </p:sp>
      <p:sp>
        <p:nvSpPr>
          <p:cNvPr id="391577647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1259821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2903676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243516044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1408859235" name="Уровень текста 1…"/>
          <p:cNvSpPr txBox="1"/>
          <p:nvPr/>
        </p:nvSpPr>
        <p:spPr bwMode="auto">
          <a:xfrm flipH="0" flipV="0">
            <a:off x="719136" y="2182003"/>
            <a:ext cx="9401270" cy="40844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Предназначен для обеспечения надежной передачи данных от отправителя к получателю.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TCP, UDP.</a:t>
            </a:r>
            <a:endParaRPr sz="3600"/>
          </a:p>
        </p:txBody>
      </p:sp>
      <p:cxnSp>
        <p:nvCxnSpPr>
          <p:cNvPr id="1730279617" name=""/>
          <p:cNvCxnSpPr>
            <a:cxnSpLocks/>
          </p:cNvCxnSpPr>
          <p:nvPr/>
        </p:nvCxnSpPr>
        <p:spPr bwMode="auto">
          <a:xfrm flipH="0" flipV="1">
            <a:off x="11537637" y="7338970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35409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B65029ED-0493-D4DE-1045-0A8DC8CA53F4}" type="slidenum">
              <a:rPr lang="ru-RU"/>
              <a:t/>
            </a:fld>
            <a:endParaRPr lang="ru-RU"/>
          </a:p>
        </p:txBody>
      </p:sp>
      <p:sp>
        <p:nvSpPr>
          <p:cNvPr id="286696931" name="Текст 17"/>
          <p:cNvSpPr txBox="1"/>
          <p:nvPr/>
        </p:nvSpPr>
        <p:spPr bwMode="auto">
          <a:xfrm flipH="0" flipV="0">
            <a:off x="719136" y="562635"/>
            <a:ext cx="1768939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Сеансовый уровень</a:t>
            </a:r>
            <a:endParaRPr sz="4800"/>
          </a:p>
        </p:txBody>
      </p:sp>
      <p:sp>
        <p:nvSpPr>
          <p:cNvPr id="1844931418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7410323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98999459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42683940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547350573" name="Уровень текста 1…"/>
          <p:cNvSpPr txBox="1"/>
          <p:nvPr/>
        </p:nvSpPr>
        <p:spPr bwMode="auto">
          <a:xfrm flipH="0" flipV="0">
            <a:off x="719136" y="2182003"/>
            <a:ext cx="9400190" cy="62789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Управляет созданием/завершением сеанса, обменом информацией, синхронизацией задач, определением права на передачу данных и поддержанием сеанса в периоды неактивности приложений.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SOCKS, L2TP, RPC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...</a:t>
            </a:r>
            <a:endParaRPr sz="3600"/>
          </a:p>
        </p:txBody>
      </p:sp>
      <p:cxnSp>
        <p:nvCxnSpPr>
          <p:cNvPr id="1828361527" name=""/>
          <p:cNvCxnSpPr>
            <a:cxnSpLocks/>
          </p:cNvCxnSpPr>
          <p:nvPr/>
        </p:nvCxnSpPr>
        <p:spPr bwMode="auto">
          <a:xfrm flipH="0" flipV="1">
            <a:off x="11537637" y="6421748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013405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D20CF093-7DA6-7312-3293-C1ECAC3380B4}" type="slidenum">
              <a:rPr lang="ru-RU"/>
              <a:t/>
            </a:fld>
            <a:endParaRPr lang="ru-RU"/>
          </a:p>
        </p:txBody>
      </p:sp>
      <p:sp>
        <p:nvSpPr>
          <p:cNvPr id="759860067" name="Текст 17"/>
          <p:cNvSpPr txBox="1"/>
          <p:nvPr/>
        </p:nvSpPr>
        <p:spPr bwMode="auto">
          <a:xfrm flipH="0" flipV="0">
            <a:off x="719136" y="562635"/>
            <a:ext cx="1770199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Уровень представления</a:t>
            </a:r>
            <a:endParaRPr sz="4800"/>
          </a:p>
        </p:txBody>
      </p:sp>
      <p:sp>
        <p:nvSpPr>
          <p:cNvPr id="739537480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78080231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75090333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843327608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2099297007" name="Уровень текста 1…"/>
          <p:cNvSpPr txBox="1"/>
          <p:nvPr/>
        </p:nvSpPr>
        <p:spPr bwMode="auto">
          <a:xfrm flipH="0" flipV="0">
            <a:off x="719136" y="2182003"/>
            <a:ext cx="9395150" cy="48159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Обеспечивает преобразование протоколов и кодирование/декодирование данных.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SSL/TLS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…</a:t>
            </a:r>
            <a:endParaRPr sz="3600"/>
          </a:p>
        </p:txBody>
      </p:sp>
      <p:cxnSp>
        <p:nvCxnSpPr>
          <p:cNvPr id="1064185493" name=""/>
          <p:cNvCxnSpPr>
            <a:cxnSpLocks/>
          </p:cNvCxnSpPr>
          <p:nvPr/>
        </p:nvCxnSpPr>
        <p:spPr bwMode="auto">
          <a:xfrm flipH="0" flipV="1">
            <a:off x="11537637" y="5557442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20667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История интернет</a:t>
            </a:r>
            <a:r>
              <a:rPr sz="7200" b="1"/>
              <a:t>а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156667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AA07094C-B64D-D0EA-A3C2-EBB31B0FD537}" type="slidenum">
              <a:rPr lang="ru-RU"/>
              <a:t/>
            </a:fld>
            <a:endParaRPr lang="ru-RU"/>
          </a:p>
        </p:txBody>
      </p:sp>
      <p:sp>
        <p:nvSpPr>
          <p:cNvPr id="1254701956" name="Текст 17"/>
          <p:cNvSpPr txBox="1"/>
          <p:nvPr/>
        </p:nvSpPr>
        <p:spPr bwMode="auto">
          <a:xfrm flipH="0" flipV="0">
            <a:off x="719136" y="562635"/>
            <a:ext cx="1770919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Прикладной уровень</a:t>
            </a:r>
            <a:endParaRPr sz="4800"/>
          </a:p>
        </p:txBody>
      </p:sp>
      <p:sp>
        <p:nvSpPr>
          <p:cNvPr id="422482582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27154756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3975330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1969365220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1355935783" name="Уровень текста 1…"/>
          <p:cNvSpPr txBox="1"/>
          <p:nvPr/>
        </p:nvSpPr>
        <p:spPr bwMode="auto">
          <a:xfrm flipH="0" flipV="0">
            <a:off x="719136" y="2182003"/>
            <a:ext cx="9397670" cy="46330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Обеспечивает взаимодействие пользовательских приложений с сетью.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RDP, HTTP, DNS, SMTP, SNMP, POP3, FTP, Modbus, SIP, SSH, …</a:t>
            </a:r>
            <a:endParaRPr sz="3600"/>
          </a:p>
        </p:txBody>
      </p:sp>
      <p:cxnSp>
        <p:nvCxnSpPr>
          <p:cNvPr id="124469948" name=""/>
          <p:cNvCxnSpPr>
            <a:cxnSpLocks/>
          </p:cNvCxnSpPr>
          <p:nvPr/>
        </p:nvCxnSpPr>
        <p:spPr bwMode="auto">
          <a:xfrm flipH="0" flipV="1">
            <a:off x="11537637" y="3846470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40269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FD910B13-B55A-9F08-C95C-47BD25477CE4}" type="slidenum">
              <a:rPr lang="ru-RU"/>
              <a:t/>
            </a:fld>
            <a:endParaRPr lang="ru-RU"/>
          </a:p>
        </p:txBody>
      </p:sp>
      <p:sp>
        <p:nvSpPr>
          <p:cNvPr id="389828204" name="Текст 17"/>
          <p:cNvSpPr txBox="1"/>
          <p:nvPr/>
        </p:nvSpPr>
        <p:spPr bwMode="auto">
          <a:xfrm flipH="0" flipV="0">
            <a:off x="719136" y="562635"/>
            <a:ext cx="1764942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(детально)</a:t>
            </a:r>
            <a:endParaRPr sz="4800"/>
          </a:p>
        </p:txBody>
      </p:sp>
      <p:sp>
        <p:nvSpPr>
          <p:cNvPr id="1630731842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825258337" name="Google Shape;190;p34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063452" y="1968973"/>
            <a:ext cx="17049562" cy="856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81185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E225B18F-FA03-2F98-71F7-5A286D701BF9}" type="slidenum">
              <a:rPr lang="ru-RU"/>
              <a:t/>
            </a:fld>
            <a:endParaRPr lang="ru-RU"/>
          </a:p>
        </p:txBody>
      </p:sp>
      <p:sp>
        <p:nvSpPr>
          <p:cNvPr id="1558822881" name="Текст 17"/>
          <p:cNvSpPr txBox="1"/>
          <p:nvPr/>
        </p:nvSpPr>
        <p:spPr bwMode="auto">
          <a:xfrm flipH="0" flipV="0">
            <a:off x="719136" y="562635"/>
            <a:ext cx="176487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TCP/IP</a:t>
            </a:r>
            <a:endParaRPr sz="4800"/>
          </a:p>
        </p:txBody>
      </p:sp>
      <p:sp>
        <p:nvSpPr>
          <p:cNvPr id="28613601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00127834" name="Уровень текста 1…"/>
          <p:cNvSpPr txBox="1"/>
          <p:nvPr/>
        </p:nvSpPr>
        <p:spPr bwMode="auto">
          <a:xfrm flipH="0" flipV="0">
            <a:off x="719136" y="2182003"/>
            <a:ext cx="9149288" cy="72540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TCP/IP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также является многоуровневой сетевой моделью, но это четырехуровневая модель.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отличие от концептуальной модели OSI, модель вполне себе “осязаема” и широко используется для передачи данных через Интернет.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основе модели лежит протокол TCP/IP: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TCP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Transmission Control Protocol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 Internet Protocol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31341194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159999" y="1688482"/>
            <a:ext cx="9015277" cy="760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3486250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Сетевые устройства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872172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19E7ECED-DB28-8C66-17F7-F6D1FBFC3D0C}" type="slidenum">
              <a:rPr lang="ru-RU"/>
              <a:t/>
            </a:fld>
            <a:endParaRPr lang="ru-RU"/>
          </a:p>
        </p:txBody>
      </p:sp>
      <p:sp>
        <p:nvSpPr>
          <p:cNvPr id="1611225229" name="Текст 17"/>
          <p:cNvSpPr txBox="1"/>
          <p:nvPr/>
        </p:nvSpPr>
        <p:spPr bwMode="auto">
          <a:xfrm flipH="0" flipV="0">
            <a:off x="719136" y="562635"/>
            <a:ext cx="177153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Хаб (репитор)</a:t>
            </a:r>
            <a:endParaRPr sz="4800"/>
          </a:p>
        </p:txBody>
      </p:sp>
      <p:sp>
        <p:nvSpPr>
          <p:cNvPr id="124140269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6164685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81274483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90737426" name="Уровень текста 1…"/>
          <p:cNvSpPr txBox="1"/>
          <p:nvPr/>
        </p:nvSpPr>
        <p:spPr bwMode="auto">
          <a:xfrm flipH="0" flipV="0">
            <a:off x="719136" y="2182003"/>
            <a:ext cx="10485883" cy="32311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физический (1) уровень модели OSI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получает сетевые пакеты на вход и дублирует их на все доступные выходные порты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46126628" name="Google Shape;202;p36"/>
          <p:cNvPicPr/>
          <p:nvPr/>
        </p:nvPicPr>
        <p:blipFill>
          <a:blip r:embed="rId2">
            <a:alphaModFix/>
          </a:blip>
          <a:srcRect l="0" t="0" r="0" b="19198"/>
          <a:stretch/>
        </p:blipFill>
        <p:spPr bwMode="auto">
          <a:xfrm flipH="0" flipV="0">
            <a:off x="12720523" y="5907005"/>
            <a:ext cx="4854678" cy="4023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540667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A76E8C2-1896-4703-116A-E02234AFC1F8}" type="slidenum">
              <a:rPr lang="ru-RU"/>
              <a:t/>
            </a:fld>
            <a:endParaRPr lang="ru-RU"/>
          </a:p>
        </p:txBody>
      </p:sp>
      <p:sp>
        <p:nvSpPr>
          <p:cNvPr id="1926249061" name="Текст 17"/>
          <p:cNvSpPr txBox="1"/>
          <p:nvPr/>
        </p:nvSpPr>
        <p:spPr bwMode="auto">
          <a:xfrm flipH="0" flipV="0">
            <a:off x="719136" y="562635"/>
            <a:ext cx="177117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Коммутатор (свитч)</a:t>
            </a:r>
            <a:endParaRPr sz="4800"/>
          </a:p>
        </p:txBody>
      </p:sp>
      <p:sp>
        <p:nvSpPr>
          <p:cNvPr id="140702723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75549041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15417745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9655741" name="Уровень текста 1…"/>
          <p:cNvSpPr txBox="1"/>
          <p:nvPr/>
        </p:nvSpPr>
        <p:spPr bwMode="auto">
          <a:xfrm flipH="0" flipV="0">
            <a:off x="719136" y="2182001"/>
            <a:ext cx="12019387" cy="49985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канальный (2) уровень модели OSI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соединяет несколько узлов сети в пределах одного или нескольких сегментов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бывают неуправляемые и управляемые (вторые имеют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поддержку VLAN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ов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многие фичи безопасности)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78345496" name="Google Shape;209;p37" descr="File:Avaya ERS-5520-48T-PWR-Front.jpg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3351077" y="7948456"/>
            <a:ext cx="13517780" cy="237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603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451919" y="878199"/>
            <a:ext cx="5619952" cy="6302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965534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DB4358E-16C1-E2CD-07B2-F34027772532}" type="slidenum">
              <a:rPr lang="ru-RU"/>
              <a:t/>
            </a:fld>
            <a:endParaRPr lang="ru-RU"/>
          </a:p>
        </p:txBody>
      </p:sp>
      <p:sp>
        <p:nvSpPr>
          <p:cNvPr id="480937914" name="Текст 17"/>
          <p:cNvSpPr txBox="1"/>
          <p:nvPr/>
        </p:nvSpPr>
        <p:spPr bwMode="auto">
          <a:xfrm flipH="0" flipV="0">
            <a:off x="719136" y="562635"/>
            <a:ext cx="177459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(лирическое отступление) 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Virtual LAN (VLAN)</a:t>
            </a:r>
            <a:endParaRPr sz="4800"/>
          </a:p>
        </p:txBody>
      </p:sp>
      <p:sp>
        <p:nvSpPr>
          <p:cNvPr id="586301818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37124725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17532599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17560011" name="Уровень текста 1…"/>
          <p:cNvSpPr txBox="1"/>
          <p:nvPr/>
        </p:nvSpPr>
        <p:spPr bwMode="auto">
          <a:xfrm flipH="0" flipV="0">
            <a:off x="719136" y="2182001"/>
            <a:ext cx="8881954" cy="55472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VLAN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технология, которая позволяет логически разделить одну физическую локальную сеть  на несколько виртуальных.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Эти виртуальные сети могут работать как отдельные сети, даже если устройства подключены к одной физической инфраструктуре, например, к одному свитчу.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VLAN помогает улучшить безопасность, управляемость и производительность сети.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12605098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073602" y="1693333"/>
            <a:ext cx="8733103" cy="5358222"/>
          </a:xfrm>
          <a:prstGeom prst="rect">
            <a:avLst/>
          </a:prstGeom>
        </p:spPr>
      </p:pic>
      <p:pic>
        <p:nvPicPr>
          <p:cNvPr id="2712291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073602" y="7429947"/>
            <a:ext cx="7569069" cy="3421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012572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09A236E8-598B-6687-DC23-6A20B48A0D8E}" type="slidenum">
              <a:rPr lang="ru-RU"/>
              <a:t/>
            </a:fld>
            <a:endParaRPr lang="ru-RU"/>
          </a:p>
        </p:txBody>
      </p:sp>
      <p:sp>
        <p:nvSpPr>
          <p:cNvPr id="150856040" name="Текст 17"/>
          <p:cNvSpPr txBox="1"/>
          <p:nvPr/>
        </p:nvSpPr>
        <p:spPr bwMode="auto">
          <a:xfrm flipH="0" flipV="0">
            <a:off x="719136" y="562635"/>
            <a:ext cx="177189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Маршрутизатор (роутер)</a:t>
            </a:r>
            <a:endParaRPr sz="4800"/>
          </a:p>
        </p:txBody>
      </p:sp>
      <p:sp>
        <p:nvSpPr>
          <p:cNvPr id="1918745880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11308768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95349826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98296737" name="Уровень текста 1…"/>
          <p:cNvSpPr txBox="1"/>
          <p:nvPr/>
        </p:nvSpPr>
        <p:spPr bwMode="auto">
          <a:xfrm flipH="0" flipV="0">
            <a:off x="719136" y="2182002"/>
            <a:ext cx="10060750" cy="426705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сетевой (3) уровень модели OSI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пересылает пакеты между различными сегментами сети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может выходить в интернет (коммутатор не умеет)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545800573" name="Google Shape;216;p38" descr="ÐÐ°ÑÑÐ¸Ð½ÐºÐ¸ Ð¿Ð¾ Ð·Ð°Ð¿ÑÐ¾ÑÑ Ð¼Ð°ÑÑÑÑÑÐ¸Ð·Ð°ÑÐ¾Ñ ÑÑÐ¾ÐµÑÐ½ÑÐ¹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3125611" y="8036823"/>
            <a:ext cx="13527305" cy="302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0050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376855" y="1020014"/>
            <a:ext cx="5981699" cy="647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854979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295DA8F-DC83-F5F0-6701-E0BE882E20B1}" type="slidenum">
              <a:rPr lang="ru-RU"/>
              <a:t/>
            </a:fld>
            <a:endParaRPr lang="ru-RU"/>
          </a:p>
        </p:txBody>
      </p:sp>
      <p:sp>
        <p:nvSpPr>
          <p:cNvPr id="571963962" name="Текст 17"/>
          <p:cNvSpPr txBox="1"/>
          <p:nvPr/>
        </p:nvSpPr>
        <p:spPr bwMode="auto">
          <a:xfrm flipH="0" flipV="0">
            <a:off x="719136" y="562635"/>
            <a:ext cx="177297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Межсетевой экран (фаервол)</a:t>
            </a:r>
            <a:endParaRPr sz="4800"/>
          </a:p>
        </p:txBody>
      </p:sp>
      <p:sp>
        <p:nvSpPr>
          <p:cNvPr id="1755183128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23321721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05581969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09341224" name="Уровень текста 1…"/>
          <p:cNvSpPr txBox="1"/>
          <p:nvPr/>
        </p:nvSpPr>
        <p:spPr bwMode="auto">
          <a:xfrm flipH="0" flipV="0">
            <a:off x="719136" y="2182002"/>
            <a:ext cx="7026861" cy="68885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осуществляет контроль и фильтрацию проходящего через него сетевого трафика в соответствии с заданными правилами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бывают не только аппаратные, но и программные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96639700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315681" y="2116666"/>
            <a:ext cx="10973619" cy="7746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436339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2439141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Протоколы канального уровня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51230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72B8AA88-66E6-C943-A02E-051B2B439830}" type="slidenum">
              <a:rPr lang="ru-RU"/>
              <a:t/>
            </a:fld>
            <a:endParaRPr lang="ru-RU"/>
          </a:p>
        </p:txBody>
      </p:sp>
      <p:sp>
        <p:nvSpPr>
          <p:cNvPr id="442201862" name="Текст 17"/>
          <p:cNvSpPr txBox="1"/>
          <p:nvPr/>
        </p:nvSpPr>
        <p:spPr bwMode="auto">
          <a:xfrm>
            <a:off x="719136" y="562635"/>
            <a:ext cx="15751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Интернет</a:t>
            </a:r>
            <a:endParaRPr/>
          </a:p>
        </p:txBody>
      </p:sp>
      <p:sp>
        <p:nvSpPr>
          <p:cNvPr id="364655979" name="Уровень текста 1…"/>
          <p:cNvSpPr txBox="1"/>
          <p:nvPr/>
        </p:nvSpPr>
        <p:spPr bwMode="auto">
          <a:xfrm flipH="0" flipV="0">
            <a:off x="719136" y="2182003"/>
            <a:ext cx="16745529" cy="21949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Интернет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информационно-коммуникационная сеть и всемирная система объединённых компьютерных сетей для хранения и передачи информации.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938872523" name="Google Shape;81;p1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719136" y="4858743"/>
            <a:ext cx="11039834" cy="5777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012421" name="Google Shape;80;p17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2136114" y="4022300"/>
            <a:ext cx="6582396" cy="658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953864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E9586D81-956D-E6E7-8B54-854D58921F9B}" type="slidenum">
              <a:rPr lang="ru-RU"/>
              <a:t/>
            </a:fld>
            <a:endParaRPr lang="ru-RU"/>
          </a:p>
        </p:txBody>
      </p:sp>
      <p:sp>
        <p:nvSpPr>
          <p:cNvPr id="509758922" name="Текст 17"/>
          <p:cNvSpPr txBox="1"/>
          <p:nvPr/>
        </p:nvSpPr>
        <p:spPr bwMode="auto">
          <a:xfrm flipH="0" flipV="0">
            <a:off x="719136" y="562635"/>
            <a:ext cx="177347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Ethernet</a:t>
            </a:r>
            <a:endParaRPr sz="4800"/>
          </a:p>
        </p:txBody>
      </p:sp>
      <p:sp>
        <p:nvSpPr>
          <p:cNvPr id="716006884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3707023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64634530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22768215" name="Уровень текста 1…"/>
          <p:cNvSpPr txBox="1"/>
          <p:nvPr/>
        </p:nvSpPr>
        <p:spPr bwMode="auto">
          <a:xfrm flipH="0" flipV="0">
            <a:off x="719136" y="2182002"/>
            <a:ext cx="18196238" cy="427802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Ethernet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семейство технологий пакетной передачи данных между устройствами для компьютерных и промышленных сетей.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самый распространенный протокол в мире, используемый для построения LAN. 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 Ethernet работают на физическом/канальном уровне модели OSI, предоставляя средства для передачи данных между устройствами.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04469445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818610" y="7193142"/>
            <a:ext cx="16157991" cy="2862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77926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3F8BAAA-2B40-3DE5-27AF-F64FDC8E3690}" type="slidenum">
              <a:rPr lang="ru-RU"/>
              <a:t/>
            </a:fld>
            <a:endParaRPr lang="ru-RU"/>
          </a:p>
        </p:txBody>
      </p:sp>
      <p:sp>
        <p:nvSpPr>
          <p:cNvPr id="1712647923" name="Текст 17"/>
          <p:cNvSpPr txBox="1"/>
          <p:nvPr/>
        </p:nvSpPr>
        <p:spPr bwMode="auto">
          <a:xfrm flipH="0" flipV="0">
            <a:off x="719136" y="562635"/>
            <a:ext cx="177347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Ethernet</a:t>
            </a:r>
            <a:endParaRPr sz="4800"/>
          </a:p>
        </p:txBody>
      </p:sp>
      <p:sp>
        <p:nvSpPr>
          <p:cNvPr id="1942253470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12971833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27893030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81111243" name="Уровень текста 1…"/>
          <p:cNvSpPr txBox="1"/>
          <p:nvPr/>
        </p:nvSpPr>
        <p:spPr bwMode="auto">
          <a:xfrm flipH="0" flipV="0">
            <a:off x="719136" y="2182001"/>
            <a:ext cx="15087833" cy="747034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Ethernet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поддерживает разные скорости передачи данных, которые варьируются в зависимости от стандарта: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10 Mbps — классический Ethernet (10BASE-T)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100 Mbps — Fast Ethernet (100BASE-TX)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 Gbps — Gigabit Ethernet (1000BASE-T)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10 Gbps — 10 Gigabit Ethernet (10GBASE-T)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Существуют также стандарты для скоростей 40 Gbps и 100 Gbps, применяемые в высокопроизводительных сетях, таких как дата-центры.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1924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7FC6E2A-FB1F-5F47-5E66-EAAB37949A79}" type="slidenum">
              <a:rPr lang="ru-RU"/>
              <a:t/>
            </a:fld>
            <a:endParaRPr lang="ru-RU"/>
          </a:p>
        </p:txBody>
      </p:sp>
      <p:sp>
        <p:nvSpPr>
          <p:cNvPr id="1071713712" name="Текст 17"/>
          <p:cNvSpPr txBox="1"/>
          <p:nvPr/>
        </p:nvSpPr>
        <p:spPr bwMode="auto">
          <a:xfrm flipH="0" flipV="0">
            <a:off x="719136" y="562635"/>
            <a:ext cx="177451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Типы кабелей для Ethernet</a:t>
            </a:r>
            <a:endParaRPr sz="4800"/>
          </a:p>
        </p:txBody>
      </p:sp>
      <p:sp>
        <p:nvSpPr>
          <p:cNvPr id="410829744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92826364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0497608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11195874" name="Уровень текста 1…"/>
          <p:cNvSpPr txBox="1"/>
          <p:nvPr/>
        </p:nvSpPr>
        <p:spPr bwMode="auto">
          <a:xfrm flipH="0" flipV="0">
            <a:off x="719136" y="2182001"/>
            <a:ext cx="15388057" cy="31990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витая пара (1)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оптоволокно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(2)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коаксиальный кабель (3)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66630623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272555" y="562635"/>
            <a:ext cx="6534149" cy="5753099"/>
          </a:xfrm>
          <a:prstGeom prst="rect">
            <a:avLst/>
          </a:prstGeom>
        </p:spPr>
      </p:pic>
      <p:pic>
        <p:nvPicPr>
          <p:cNvPr id="5070147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48055" y="5732638"/>
            <a:ext cx="8098677" cy="5105688"/>
          </a:xfrm>
          <a:prstGeom prst="rect">
            <a:avLst/>
          </a:prstGeom>
        </p:spPr>
      </p:pic>
      <p:pic>
        <p:nvPicPr>
          <p:cNvPr id="7914505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991911" y="6642191"/>
            <a:ext cx="6071263" cy="4103866"/>
          </a:xfrm>
          <a:prstGeom prst="rect">
            <a:avLst/>
          </a:prstGeom>
        </p:spPr>
      </p:pic>
      <p:sp>
        <p:nvSpPr>
          <p:cNvPr id="1039958795" name="Уровень текста 1…"/>
          <p:cNvSpPr txBox="1"/>
          <p:nvPr/>
        </p:nvSpPr>
        <p:spPr bwMode="auto">
          <a:xfrm flipH="0" flipV="0">
            <a:off x="11555090" y="324099"/>
            <a:ext cx="1293819" cy="12951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7200"/>
              <a:t>(1)</a:t>
            </a:r>
            <a:endParaRPr sz="7200"/>
          </a:p>
        </p:txBody>
      </p:sp>
      <p:sp>
        <p:nvSpPr>
          <p:cNvPr id="558190170" name="Уровень текста 1…"/>
          <p:cNvSpPr txBox="1"/>
          <p:nvPr/>
        </p:nvSpPr>
        <p:spPr bwMode="auto">
          <a:xfrm flipH="0" flipV="0">
            <a:off x="1194712" y="9543176"/>
            <a:ext cx="1294898" cy="12951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7200"/>
              <a:t>(2)</a:t>
            </a:r>
            <a:endParaRPr sz="7200"/>
          </a:p>
        </p:txBody>
      </p:sp>
      <p:sp>
        <p:nvSpPr>
          <p:cNvPr id="1268121940" name="Уровень текста 1…"/>
          <p:cNvSpPr txBox="1"/>
          <p:nvPr/>
        </p:nvSpPr>
        <p:spPr bwMode="auto">
          <a:xfrm flipH="0" flipV="0">
            <a:off x="15767917" y="9543176"/>
            <a:ext cx="1295977" cy="12951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7200"/>
              <a:t>(3)</a:t>
            </a:r>
            <a:endParaRPr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220736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BB5C1F6-22E4-7146-2BBE-94798EFE9BA3}" type="slidenum">
              <a:rPr lang="ru-RU"/>
              <a:t/>
            </a:fld>
            <a:endParaRPr lang="ru-RU"/>
          </a:p>
        </p:txBody>
      </p:sp>
      <p:sp>
        <p:nvSpPr>
          <p:cNvPr id="689721712" name="Текст 17"/>
          <p:cNvSpPr txBox="1"/>
          <p:nvPr/>
        </p:nvSpPr>
        <p:spPr bwMode="auto">
          <a:xfrm flipH="0" flipV="0">
            <a:off x="719136" y="562635"/>
            <a:ext cx="177379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IEEE 802.11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(Wi-Fi)</a:t>
            </a:r>
            <a:endParaRPr sz="4800"/>
          </a:p>
        </p:txBody>
      </p:sp>
      <p:sp>
        <p:nvSpPr>
          <p:cNvPr id="661406474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2992869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16839099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229078" name="Уровень текста 1…"/>
          <p:cNvSpPr txBox="1"/>
          <p:nvPr/>
        </p:nvSpPr>
        <p:spPr bwMode="auto">
          <a:xfrm flipH="0" flipV="0">
            <a:off x="719136" y="2182001"/>
            <a:ext cx="18198038" cy="2589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IEEE 802.11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набор стандартов беспроводной связи с использованием радиоволн и видимого света (так называемый Li-Fi), предназначенный для создания компьютерных сетей.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41509213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19136" y="5123038"/>
            <a:ext cx="8137391" cy="5282594"/>
          </a:xfrm>
          <a:prstGeom prst="rect">
            <a:avLst/>
          </a:prstGeom>
        </p:spPr>
      </p:pic>
      <p:pic>
        <p:nvPicPr>
          <p:cNvPr id="829644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818155" y="5069682"/>
            <a:ext cx="8964747" cy="533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202635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Протоколы сетевого уровня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161483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C6BEF03B-2C95-2563-F9AF-875BEECA6306}" type="slidenum">
              <a:rPr lang="ru-RU"/>
              <a:t/>
            </a:fld>
            <a:endParaRPr lang="ru-RU"/>
          </a:p>
        </p:txBody>
      </p:sp>
      <p:sp>
        <p:nvSpPr>
          <p:cNvPr id="603993014" name="Текст 17"/>
          <p:cNvSpPr txBox="1"/>
          <p:nvPr/>
        </p:nvSpPr>
        <p:spPr bwMode="auto">
          <a:xfrm flipH="0" flipV="0">
            <a:off x="719136" y="562635"/>
            <a:ext cx="177289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Internet Protocol (IP)</a:t>
            </a:r>
            <a:endParaRPr sz="4800"/>
          </a:p>
        </p:txBody>
      </p:sp>
      <p:sp>
        <p:nvSpPr>
          <p:cNvPr id="746473916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61914664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32628474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9804199" name="Уровень текста 1…"/>
          <p:cNvSpPr txBox="1"/>
          <p:nvPr/>
        </p:nvSpPr>
        <p:spPr bwMode="auto">
          <a:xfrm flipH="0" flipV="0">
            <a:off x="719136" y="2182002"/>
            <a:ext cx="12460357" cy="778187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маршрутизируемый протокол сетевого уровня стека TCP/IP.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Объединяет сегменты сети в единую сеть, обеспечивая доставку пакетов данных между любыми узлами сети через произвольное число промежуточных узлов (маршрутизаторов).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Характеристики: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гарантирует надежной доставки пакета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фрагментация IP пакетов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974937088" name="Google Shape;235;p4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786603" y="6120693"/>
            <a:ext cx="5485629" cy="441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83685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42C64C3-8989-FE26-5E81-AB564FDB3DE1}" type="slidenum">
              <a:rPr lang="ru-RU"/>
              <a:t/>
            </a:fld>
            <a:endParaRPr lang="ru-RU"/>
          </a:p>
        </p:txBody>
      </p:sp>
      <p:sp>
        <p:nvSpPr>
          <p:cNvPr id="674113389" name="Текст 17"/>
          <p:cNvSpPr txBox="1"/>
          <p:nvPr/>
        </p:nvSpPr>
        <p:spPr bwMode="auto">
          <a:xfrm flipH="0" flipV="0">
            <a:off x="719136" y="562635"/>
            <a:ext cx="1773187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IPv4</a:t>
            </a:r>
            <a:endParaRPr sz="4800"/>
          </a:p>
        </p:txBody>
      </p:sp>
      <p:sp>
        <p:nvSpPr>
          <p:cNvPr id="468852690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66156119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88415701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41079847" name="Уровень текста 1…"/>
          <p:cNvSpPr txBox="1"/>
          <p:nvPr/>
        </p:nvSpPr>
        <p:spPr bwMode="auto">
          <a:xfrm flipH="0" flipV="0">
            <a:off x="719135" y="2182002"/>
            <a:ext cx="9391550" cy="68676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IP-пакет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форматированный блок информации, передаваемый по компьютерной сети, структура которого определена протоколом IP.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Использует 4 байта на адрес, ограничивающие адресное пространство 4.294.967.296 (2^32) уникальными адресами.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08631521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221872" y="2345064"/>
            <a:ext cx="9348611" cy="5609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330367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19AC57B0-4612-54BD-7B8A-A4F98ACD5E67}" type="slidenum">
              <a:rPr lang="ru-RU"/>
              <a:t/>
            </a:fld>
            <a:endParaRPr lang="ru-RU"/>
          </a:p>
        </p:txBody>
      </p:sp>
      <p:sp>
        <p:nvSpPr>
          <p:cNvPr id="601644870" name="Текст 17"/>
          <p:cNvSpPr txBox="1"/>
          <p:nvPr/>
        </p:nvSpPr>
        <p:spPr bwMode="auto">
          <a:xfrm flipH="0" flipV="0">
            <a:off x="719136" y="562635"/>
            <a:ext cx="1774195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IP-пакета</a:t>
            </a:r>
            <a:endParaRPr sz="4800"/>
          </a:p>
        </p:txBody>
      </p:sp>
      <p:sp>
        <p:nvSpPr>
          <p:cNvPr id="122934407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88629430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01881715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715719399" name="Google Shape;262;p45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936666" y="2234920"/>
            <a:ext cx="17644255" cy="741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24155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D0C795EC-AB30-CD39-BAD3-145139BE0494}" type="slidenum">
              <a:rPr lang="ru-RU"/>
              <a:t/>
            </a:fld>
            <a:endParaRPr lang="ru-RU"/>
          </a:p>
        </p:txBody>
      </p:sp>
      <p:sp>
        <p:nvSpPr>
          <p:cNvPr id="1285172455" name="Текст 17"/>
          <p:cNvSpPr txBox="1"/>
          <p:nvPr/>
        </p:nvSpPr>
        <p:spPr bwMode="auto">
          <a:xfrm flipH="0" flipV="0">
            <a:off x="719136" y="562635"/>
            <a:ext cx="177477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IPv6</a:t>
            </a:r>
            <a:endParaRPr sz="4800"/>
          </a:p>
        </p:txBody>
      </p:sp>
      <p:sp>
        <p:nvSpPr>
          <p:cNvPr id="1795128467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19471803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7107399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70040955" name="Уровень текста 1…"/>
          <p:cNvSpPr txBox="1"/>
          <p:nvPr/>
        </p:nvSpPr>
        <p:spPr bwMode="auto">
          <a:xfrm flipH="0" flipV="0">
            <a:off x="719136" y="2182003"/>
            <a:ext cx="7715138" cy="77310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IPv6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 — новая версия интернет-протокола (IP), призванная решить проблемы, с которыми столкнулась предыдущая версия (IPv4) при её использовании в Интернете, за счёт целого ряда принципиальных изменений.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 был разработан IETF. 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Длина адреса IPv6 составляет 128 бит, в отличие от адреса IPv4, длина которого равна 32 битам.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45863131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560247" y="2129087"/>
            <a:ext cx="9780931" cy="5793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970681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DE02DAB-E966-DAFA-1D5B-4FA0BBF87B3D}" type="slidenum">
              <a:rPr lang="ru-RU"/>
              <a:t/>
            </a:fld>
            <a:endParaRPr lang="ru-RU"/>
          </a:p>
        </p:txBody>
      </p:sp>
      <p:sp>
        <p:nvSpPr>
          <p:cNvPr id="927156617" name="Текст 17"/>
          <p:cNvSpPr txBox="1"/>
          <p:nvPr/>
        </p:nvSpPr>
        <p:spPr bwMode="auto">
          <a:xfrm flipH="0" flipV="0">
            <a:off x="719136" y="562635"/>
            <a:ext cx="177631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Address Resolution Protocol (ARP)</a:t>
            </a:r>
            <a:endParaRPr sz="4800"/>
          </a:p>
        </p:txBody>
      </p:sp>
      <p:sp>
        <p:nvSpPr>
          <p:cNvPr id="1580614558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1438221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24700743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7521304" name="Уровень текста 1…"/>
          <p:cNvSpPr txBox="1"/>
          <p:nvPr/>
        </p:nvSpPr>
        <p:spPr bwMode="auto">
          <a:xfrm flipH="0" flipV="0">
            <a:off x="719136" y="2182001"/>
            <a:ext cx="14889127" cy="23165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ARP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протокол, который служит для сопоставления IP-адресов с MAC-адресами в локальной сети.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Работает между сетевым и канальным уровнем.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90594792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026109" y="4853327"/>
            <a:ext cx="7780595" cy="5750256"/>
          </a:xfrm>
          <a:prstGeom prst="rect">
            <a:avLst/>
          </a:prstGeom>
        </p:spPr>
      </p:pic>
      <p:pic>
        <p:nvPicPr>
          <p:cNvPr id="8857277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19136" y="5946917"/>
            <a:ext cx="9678815" cy="315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2781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7623C79A-3B05-9FE9-C70A-0DF06A6B982E}" type="slidenum">
              <a:rPr lang="ru-RU"/>
              <a:t/>
            </a:fld>
            <a:endParaRPr lang="ru-RU"/>
          </a:p>
        </p:txBody>
      </p:sp>
      <p:sp>
        <p:nvSpPr>
          <p:cNvPr id="1695284152" name="Текст 17"/>
          <p:cNvSpPr txBox="1"/>
          <p:nvPr/>
        </p:nvSpPr>
        <p:spPr bwMode="auto">
          <a:xfrm>
            <a:off x="719136" y="562635"/>
            <a:ext cx="15760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Краткая история интернета</a:t>
            </a:r>
            <a:endParaRPr/>
          </a:p>
        </p:txBody>
      </p:sp>
      <p:sp>
        <p:nvSpPr>
          <p:cNvPr id="768173812" name="Уровень текста 1…"/>
          <p:cNvSpPr txBox="1"/>
          <p:nvPr/>
        </p:nvSpPr>
        <p:spPr bwMode="auto">
          <a:xfrm flipH="0" flipV="0">
            <a:off x="719136" y="2182002"/>
            <a:ext cx="16825088" cy="48154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Ранние исследования (1950-1960-е годы)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истоки из военной сферы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теория пакетной передачи данных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Создание ARPANET (1969 год)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сеть между университетами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первая передача данных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развитие стандартов TCP/IP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40387940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353020" y="2328333"/>
            <a:ext cx="9721673" cy="7777338"/>
          </a:xfrm>
          <a:prstGeom prst="rect">
            <a:avLst/>
          </a:prstGeom>
        </p:spPr>
      </p:pic>
      <p:pic>
        <p:nvPicPr>
          <p:cNvPr id="3265171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75847" y="7158004"/>
            <a:ext cx="6455833" cy="3648284"/>
          </a:xfrm>
          <a:prstGeom prst="rect">
            <a:avLst/>
          </a:prstGeom>
        </p:spPr>
      </p:pic>
      <p:sp>
        <p:nvSpPr>
          <p:cNvPr id="677719368" name=""/>
          <p:cNvSpPr/>
          <p:nvPr/>
        </p:nvSpPr>
        <p:spPr bwMode="auto">
          <a:xfrm flipH="0" flipV="0">
            <a:off x="10338194" y="3174999"/>
            <a:ext cx="1340555" cy="6138333"/>
          </a:xfrm>
          <a:prstGeom prst="rect">
            <a:avLst/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640979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54D13C4-071A-32B4-7F3B-6CD84920C346}" type="slidenum">
              <a:rPr lang="ru-RU"/>
              <a:t/>
            </a:fld>
            <a:endParaRPr lang="ru-RU"/>
          </a:p>
        </p:txBody>
      </p:sp>
      <p:sp>
        <p:nvSpPr>
          <p:cNvPr id="1275355551" name="Текст 17"/>
          <p:cNvSpPr txBox="1"/>
          <p:nvPr/>
        </p:nvSpPr>
        <p:spPr bwMode="auto">
          <a:xfrm flipH="0" flipV="0">
            <a:off x="719136" y="562635"/>
            <a:ext cx="177675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Internet Control Message Protocol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(ICMP)</a:t>
            </a:r>
            <a:endParaRPr sz="4800"/>
          </a:p>
        </p:txBody>
      </p:sp>
      <p:sp>
        <p:nvSpPr>
          <p:cNvPr id="1935483215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17274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451700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01170307" name="Уровень текста 1…"/>
          <p:cNvSpPr txBox="1"/>
          <p:nvPr/>
        </p:nvSpPr>
        <p:spPr bwMode="auto">
          <a:xfrm flipH="0" flipV="0">
            <a:off x="719136" y="2182001"/>
            <a:ext cx="18315750" cy="37184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ICMP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 для передачи сообщений об ошибках и другой служебной информации между сетевыми устройствами.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Он используется для диагностики и управления сетевыми соединениями, а также для уведомления о проблемах в доставке пакетов.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Используется в утилитах ping и traceroute.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4834117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467193" y="6888992"/>
            <a:ext cx="7960153" cy="3184060"/>
          </a:xfrm>
          <a:prstGeom prst="rect">
            <a:avLst/>
          </a:prstGeom>
        </p:spPr>
      </p:pic>
      <p:pic>
        <p:nvPicPr>
          <p:cNvPr id="10378508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36527" y="6600786"/>
            <a:ext cx="8458276" cy="3760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448514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3550391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Транспортные протоколы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583274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6C95960-1B3A-067C-381B-45AD333B5DDA}" type="slidenum">
              <a:rPr lang="ru-RU"/>
              <a:t/>
            </a:fld>
            <a:endParaRPr lang="ru-RU"/>
          </a:p>
        </p:txBody>
      </p:sp>
      <p:sp>
        <p:nvSpPr>
          <p:cNvPr id="2100468593" name="Текст 17"/>
          <p:cNvSpPr txBox="1"/>
          <p:nvPr/>
        </p:nvSpPr>
        <p:spPr bwMode="auto">
          <a:xfrm flipH="0" flipV="0">
            <a:off x="719136" y="562635"/>
            <a:ext cx="1773223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Transmission Control Protocol (TCP)</a:t>
            </a:r>
            <a:endParaRPr sz="4800"/>
          </a:p>
        </p:txBody>
      </p:sp>
      <p:sp>
        <p:nvSpPr>
          <p:cNvPr id="120141519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91773317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10823116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04116700" name="Уровень текста 1…"/>
          <p:cNvSpPr txBox="1"/>
          <p:nvPr/>
        </p:nvSpPr>
        <p:spPr bwMode="auto">
          <a:xfrm flipH="0" flipV="0">
            <a:off x="719136" y="2182003"/>
            <a:ext cx="17316093" cy="703425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TCP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один из основных протоколов передачи данных.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Пакеты в TCP называются сегментами.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Реализации TCP обычно встроены в ядра ОС.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Характеристики: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установка соединения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повторный запрос данных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устранение дублирования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потоком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перегрузкой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48358413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289770" y="4150525"/>
            <a:ext cx="8745458" cy="6595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131266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4EAB131-4769-FADA-854B-13B2BEAA369D}" type="slidenum">
              <a:rPr lang="ru-RU"/>
              <a:t/>
            </a:fld>
            <a:endParaRPr lang="ru-RU"/>
          </a:p>
        </p:txBody>
      </p:sp>
      <p:sp>
        <p:nvSpPr>
          <p:cNvPr id="856256416" name="Текст 17"/>
          <p:cNvSpPr txBox="1"/>
          <p:nvPr/>
        </p:nvSpPr>
        <p:spPr bwMode="auto">
          <a:xfrm flipH="0" flipV="0">
            <a:off x="719136" y="562635"/>
            <a:ext cx="1773259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TCP handshake (3-фазное рукопожатие)</a:t>
            </a:r>
            <a:endParaRPr sz="4800"/>
          </a:p>
        </p:txBody>
      </p:sp>
      <p:sp>
        <p:nvSpPr>
          <p:cNvPr id="1267112418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6022473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33866109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9387490" name="Уровень текста 1…"/>
          <p:cNvSpPr txBox="1"/>
          <p:nvPr/>
        </p:nvSpPr>
        <p:spPr bwMode="auto">
          <a:xfrm flipH="0" flipV="0">
            <a:off x="719136" y="2182003"/>
            <a:ext cx="6792159" cy="2894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Для передачи данных по протоколу TCP клиент и сервер обязаны установить надежное соединение.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выполняется в три этапа.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92214621" name="Google Shape;275;p4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8102952" y="2098120"/>
            <a:ext cx="11040615" cy="756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650264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6397B03-B074-C197-521E-7C72AC85C9B5}" type="slidenum">
              <a:rPr lang="ru-RU"/>
              <a:t/>
            </a:fld>
            <a:endParaRPr lang="ru-RU"/>
          </a:p>
        </p:txBody>
      </p:sp>
      <p:sp>
        <p:nvSpPr>
          <p:cNvPr id="1941991155" name="Текст 17"/>
          <p:cNvSpPr txBox="1"/>
          <p:nvPr/>
        </p:nvSpPr>
        <p:spPr bwMode="auto">
          <a:xfrm flipH="0" flipV="0">
            <a:off x="719136" y="562635"/>
            <a:ext cx="177405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TCP-пакета</a:t>
            </a:r>
            <a:endParaRPr sz="4800"/>
          </a:p>
        </p:txBody>
      </p:sp>
      <p:sp>
        <p:nvSpPr>
          <p:cNvPr id="1042525851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44557801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36790413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087972517" name="Google Shape;282;p4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504541" y="3031755"/>
            <a:ext cx="18658316" cy="621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980081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7DFC96F-583E-3EF8-498F-629DFEA15719}" type="slidenum">
              <a:rPr lang="ru-RU"/>
              <a:t/>
            </a:fld>
            <a:endParaRPr lang="ru-RU"/>
          </a:p>
        </p:txBody>
      </p:sp>
      <p:sp>
        <p:nvSpPr>
          <p:cNvPr id="1498758159" name="Текст 17"/>
          <p:cNvSpPr txBox="1"/>
          <p:nvPr/>
        </p:nvSpPr>
        <p:spPr bwMode="auto">
          <a:xfrm flipH="0" flipV="0">
            <a:off x="719136" y="562635"/>
            <a:ext cx="1773943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User Datagram Protocol 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(UDP)</a:t>
            </a:r>
            <a:endParaRPr sz="4800"/>
          </a:p>
        </p:txBody>
      </p:sp>
      <p:sp>
        <p:nvSpPr>
          <p:cNvPr id="150532080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77284576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92873773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21042898" name="Уровень текста 1…"/>
          <p:cNvSpPr txBox="1"/>
          <p:nvPr/>
        </p:nvSpPr>
        <p:spPr bwMode="auto">
          <a:xfrm flipH="0" flipV="0">
            <a:off x="719136" y="2182003"/>
            <a:ext cx="9974357" cy="39626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UDP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более простой (и менее надежный) протокол передачи данных.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 UDP компьютерные приложения могут посылать сообщения (датаграммы) другим хостам по IP-сети без необходимости предварительного сообщения для установки специальных путей передачи данных.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6089469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896324" y="2063749"/>
            <a:ext cx="7033730" cy="6545275"/>
          </a:xfrm>
          <a:prstGeom prst="rect">
            <a:avLst/>
          </a:prstGeom>
        </p:spPr>
      </p:pic>
      <p:pic>
        <p:nvPicPr>
          <p:cNvPr id="336852369" name="Google Shape;298;p50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4814354" y="6688638"/>
            <a:ext cx="5401445" cy="405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285940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79728BC9-6116-2A99-F7ED-739A1C69815A}" type="slidenum">
              <a:rPr lang="ru-RU"/>
              <a:t/>
            </a:fld>
            <a:endParaRPr lang="ru-RU"/>
          </a:p>
        </p:txBody>
      </p:sp>
      <p:sp>
        <p:nvSpPr>
          <p:cNvPr id="968001723" name="Текст 17"/>
          <p:cNvSpPr txBox="1"/>
          <p:nvPr/>
        </p:nvSpPr>
        <p:spPr bwMode="auto">
          <a:xfrm flipH="0" flipV="0">
            <a:off x="719136" y="562635"/>
            <a:ext cx="1774375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UDP-пакета</a:t>
            </a:r>
            <a:endParaRPr sz="4800"/>
          </a:p>
        </p:txBody>
      </p:sp>
      <p:sp>
        <p:nvSpPr>
          <p:cNvPr id="1658197452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05938115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25834630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762536133" name="Google Shape;289;p49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1156911" y="2715481"/>
            <a:ext cx="13647530" cy="407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4307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4109092" y="8078610"/>
            <a:ext cx="4101903" cy="2526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997808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A3CC51A-7543-AA95-B5B7-943026B0F1C9}" type="slidenum">
              <a:rPr lang="ru-RU"/>
              <a:t/>
            </a:fld>
            <a:endParaRPr lang="ru-RU"/>
          </a:p>
        </p:txBody>
      </p:sp>
      <p:sp>
        <p:nvSpPr>
          <p:cNvPr id="141938529" name="Текст 17"/>
          <p:cNvSpPr txBox="1"/>
          <p:nvPr/>
        </p:nvSpPr>
        <p:spPr bwMode="auto">
          <a:xfrm flipH="0" flipV="0">
            <a:off x="719136" y="562635"/>
            <a:ext cx="1774267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Сравнение TCP и UDP</a:t>
            </a:r>
            <a:endParaRPr sz="4800"/>
          </a:p>
        </p:txBody>
      </p:sp>
      <p:sp>
        <p:nvSpPr>
          <p:cNvPr id="1035883171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6370198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2683047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82966877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32464" y="2613960"/>
            <a:ext cx="9579182" cy="6508749"/>
          </a:xfrm>
          <a:prstGeom prst="rect">
            <a:avLst/>
          </a:prstGeom>
        </p:spPr>
      </p:pic>
      <p:pic>
        <p:nvPicPr>
          <p:cNvPr id="123174851" name="Google Shape;296;p50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1593513" y="902635"/>
            <a:ext cx="7564124" cy="920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771230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3550391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Прикладные протоколы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912766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00E7FA9-1C15-48D3-5B69-02CB6406A25C}" type="slidenum">
              <a:rPr lang="ru-RU"/>
              <a:t/>
            </a:fld>
            <a:endParaRPr lang="ru-RU"/>
          </a:p>
        </p:txBody>
      </p:sp>
      <p:sp>
        <p:nvSpPr>
          <p:cNvPr id="554586644" name="Текст 17"/>
          <p:cNvSpPr txBox="1"/>
          <p:nvPr/>
        </p:nvSpPr>
        <p:spPr bwMode="auto">
          <a:xfrm flipH="0" flipV="0">
            <a:off x="719136" y="562635"/>
            <a:ext cx="1774302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Dynamic Host Configuration Protocol (DHCP)</a:t>
            </a:r>
            <a:endParaRPr sz="4800"/>
          </a:p>
        </p:txBody>
      </p:sp>
      <p:sp>
        <p:nvSpPr>
          <p:cNvPr id="1942482428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32037663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4407066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85319181" name="Уровень текста 1…"/>
          <p:cNvSpPr txBox="1"/>
          <p:nvPr/>
        </p:nvSpPr>
        <p:spPr bwMode="auto">
          <a:xfrm flipH="0" flipV="0">
            <a:off x="719136" y="2182002"/>
            <a:ext cx="12779660" cy="63447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DHCP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 для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назначения IP-адресов.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Клиент-серверный. Работает поверх протокола UDP.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Характеристики: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автоматическая конфигурация параметров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резервирование адресов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диапазон выдаваемых адресов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аренда выданных адресов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59052404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229329" y="5354388"/>
            <a:ext cx="6232835" cy="4630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7002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15B9715-F270-3D2F-EBC1-3223E231553F}" type="slidenum">
              <a:rPr lang="ru-RU"/>
              <a:t/>
            </a:fld>
            <a:endParaRPr lang="ru-RU"/>
          </a:p>
        </p:txBody>
      </p:sp>
      <p:sp>
        <p:nvSpPr>
          <p:cNvPr id="1532502801" name="Текст 17"/>
          <p:cNvSpPr txBox="1"/>
          <p:nvPr/>
        </p:nvSpPr>
        <p:spPr bwMode="auto">
          <a:xfrm>
            <a:off x="719136" y="562635"/>
            <a:ext cx="15760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Краткая история интернета</a:t>
            </a:r>
            <a:endParaRPr/>
          </a:p>
        </p:txBody>
      </p:sp>
      <p:sp>
        <p:nvSpPr>
          <p:cNvPr id="1625671288" name="Уровень текста 1…"/>
          <p:cNvSpPr txBox="1"/>
          <p:nvPr/>
        </p:nvSpPr>
        <p:spPr bwMode="auto">
          <a:xfrm flipH="0" flipV="0">
            <a:off x="719136" y="2182002"/>
            <a:ext cx="16888808" cy="700961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Появление интернет-услуг (1980-е годы)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развитие электронной почты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развитие файлообмена (FTP)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Создание Всемирной паутины (1989-1991 годы)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разработка протокола HTTP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разработка языка разметки HTML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Массовая популяризация интернета (1990-е годы)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коммерциализация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появление интернет-провайдеров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система доменов и URL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59622302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353019" y="2328332"/>
            <a:ext cx="9721672" cy="7777337"/>
          </a:xfrm>
          <a:prstGeom prst="rect">
            <a:avLst/>
          </a:prstGeom>
        </p:spPr>
      </p:pic>
      <p:sp>
        <p:nvSpPr>
          <p:cNvPr id="2025062948" name=""/>
          <p:cNvSpPr/>
          <p:nvPr/>
        </p:nvSpPr>
        <p:spPr bwMode="auto">
          <a:xfrm flipH="0" flipV="0">
            <a:off x="11960971" y="3174999"/>
            <a:ext cx="2910416" cy="6138333"/>
          </a:xfrm>
          <a:prstGeom prst="rect">
            <a:avLst/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12326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587BD97-88C8-01E7-0C31-34C0B4C6A280}" type="slidenum">
              <a:rPr lang="ru-RU"/>
              <a:t/>
            </a:fld>
            <a:endParaRPr lang="ru-RU"/>
          </a:p>
        </p:txBody>
      </p:sp>
      <p:sp>
        <p:nvSpPr>
          <p:cNvPr id="1019658370" name="Текст 17"/>
          <p:cNvSpPr txBox="1"/>
          <p:nvPr/>
        </p:nvSpPr>
        <p:spPr bwMode="auto">
          <a:xfrm flipH="0" flipV="0">
            <a:off x="719136" y="562635"/>
            <a:ext cx="1774302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Dynamic Host Configuration Protocol (DHCP)</a:t>
            </a:r>
            <a:endParaRPr sz="4800"/>
          </a:p>
        </p:txBody>
      </p:sp>
      <p:sp>
        <p:nvSpPr>
          <p:cNvPr id="1633670786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5549896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57190014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90452663" name="Уровень текста 1…"/>
          <p:cNvSpPr txBox="1"/>
          <p:nvPr/>
        </p:nvSpPr>
        <p:spPr bwMode="auto">
          <a:xfrm flipH="0" flipV="0">
            <a:off x="719136" y="2182001"/>
            <a:ext cx="12790459" cy="59122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Параметры конфигурации: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IP-адрес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маска подсети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IP-адрес маршрутизатора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адреса серверов DNS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дополнительные опции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26916369" name="Google Shape;320;p53"/>
          <p:cNvPicPr/>
          <p:nvPr/>
        </p:nvPicPr>
        <p:blipFill>
          <a:blip r:embed="rId2">
            <a:alphaModFix/>
          </a:blip>
          <a:srcRect l="15365" t="0" r="19304" b="0"/>
          <a:stretch/>
        </p:blipFill>
        <p:spPr bwMode="auto">
          <a:xfrm flipH="0" flipV="0">
            <a:off x="10059372" y="2182001"/>
            <a:ext cx="9013704" cy="7571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44687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F67D61DE-8A0C-D560-FFDB-D4FBDBB5760E}" type="slidenum">
              <a:rPr lang="ru-RU"/>
              <a:t/>
            </a:fld>
            <a:endParaRPr lang="ru-RU"/>
          </a:p>
        </p:txBody>
      </p:sp>
      <p:sp>
        <p:nvSpPr>
          <p:cNvPr id="708815302" name="Текст 17"/>
          <p:cNvSpPr txBox="1"/>
          <p:nvPr/>
        </p:nvSpPr>
        <p:spPr bwMode="auto">
          <a:xfrm flipH="0" flipV="0">
            <a:off x="719136" y="562635"/>
            <a:ext cx="1774302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Dynamic Host Configuration Protocol (DHCP)</a:t>
            </a:r>
            <a:endParaRPr sz="4800"/>
          </a:p>
        </p:txBody>
      </p:sp>
      <p:sp>
        <p:nvSpPr>
          <p:cNvPr id="1447497593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3648192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57837201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65825162" name="Уровень текста 1…"/>
          <p:cNvSpPr txBox="1"/>
          <p:nvPr/>
        </p:nvSpPr>
        <p:spPr bwMode="auto">
          <a:xfrm flipH="0" flipV="0">
            <a:off x="719136" y="2182001"/>
            <a:ext cx="6921388" cy="54255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DHCP-сервер выстраивает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таблицу резервации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 протухании IP-адреса клиент обязан обратиться к DHCP-серверу за новым адресом.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368282436" name="Уровень текста 1…"/>
          <p:cNvSpPr txBox="1"/>
          <p:nvPr/>
        </p:nvSpPr>
        <p:spPr bwMode="auto">
          <a:xfrm flipH="0" flipV="0">
            <a:off x="9985416" y="2334401"/>
            <a:ext cx="8512749" cy="21949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cs typeface="Tinkoff Sans"/>
              </a:rPr>
              <a:t>*тут должен был быть мем про резервацию IP-адресов через прищепочки, но я его не нашел*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  <p:pic>
        <p:nvPicPr>
          <p:cNvPr id="78681914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043333" y="5626805"/>
            <a:ext cx="11391246" cy="4180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665702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6CBEBF3-8488-B3BB-15FF-92B1E7138921}" type="slidenum">
              <a:rPr lang="ru-RU"/>
              <a:t/>
            </a:fld>
            <a:endParaRPr lang="ru-RU"/>
          </a:p>
        </p:txBody>
      </p:sp>
      <p:sp>
        <p:nvSpPr>
          <p:cNvPr id="792087092" name="Текст 17"/>
          <p:cNvSpPr txBox="1"/>
          <p:nvPr/>
        </p:nvSpPr>
        <p:spPr bwMode="auto">
          <a:xfrm flipH="0" flipV="0">
            <a:off x="719136" y="562635"/>
            <a:ext cx="177513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Domain Name System (DNS)</a:t>
            </a:r>
            <a:endParaRPr sz="4800"/>
          </a:p>
        </p:txBody>
      </p:sp>
      <p:sp>
        <p:nvSpPr>
          <p:cNvPr id="1646293585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53856037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46745441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36597021" name="Уровень текста 1…"/>
          <p:cNvSpPr txBox="1"/>
          <p:nvPr/>
        </p:nvSpPr>
        <p:spPr bwMode="auto">
          <a:xfrm flipH="0" flipV="0">
            <a:off x="719136" y="2182001"/>
            <a:ext cx="18632841" cy="75344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DNS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компьютерная распределённая система для получения информации о доменах и одноименный протокол прикладного уровня.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Обычно работает поверх протокола UDP. Клиент-серверный.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Характеристики: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распределённость администрирования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распределённость хранения данных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кэширование информации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иерархическая структура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резервирование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34316541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109966" y="5162034"/>
            <a:ext cx="8993666" cy="4999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173473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9A09B22-F8E6-69B9-C75F-343D0DF4B08F}" type="slidenum">
              <a:rPr lang="ru-RU"/>
              <a:t/>
            </a:fld>
            <a:endParaRPr lang="ru-RU"/>
          </a:p>
        </p:txBody>
      </p:sp>
      <p:sp>
        <p:nvSpPr>
          <p:cNvPr id="856429005" name="Текст 17"/>
          <p:cNvSpPr txBox="1"/>
          <p:nvPr/>
        </p:nvSpPr>
        <p:spPr bwMode="auto">
          <a:xfrm flipH="0" flipV="0">
            <a:off x="719136" y="562635"/>
            <a:ext cx="177513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Domain Name System (DNS)</a:t>
            </a:r>
            <a:endParaRPr sz="4800"/>
          </a:p>
        </p:txBody>
      </p:sp>
      <p:sp>
        <p:nvSpPr>
          <p:cNvPr id="1423015829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18944732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82594549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3351275" name="Уровень текста 1…"/>
          <p:cNvSpPr txBox="1"/>
          <p:nvPr/>
        </p:nvSpPr>
        <p:spPr bwMode="auto">
          <a:xfrm flipH="0" flipV="0">
            <a:off x="719136" y="2182001"/>
            <a:ext cx="18649401" cy="41034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функции DNS: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Преобразование имён в IP-адреса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Виртуальные серверы на одном IP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Обратный DNS запрос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92136161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567499" y="4233714"/>
            <a:ext cx="8098094" cy="6425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47490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AC13418-1E58-DEF7-79DA-7B1DF421CB38}" type="slidenum">
              <a:rPr lang="ru-RU"/>
              <a:t/>
            </a:fld>
            <a:endParaRPr lang="ru-RU"/>
          </a:p>
        </p:txBody>
      </p:sp>
      <p:sp>
        <p:nvSpPr>
          <p:cNvPr id="917362763" name="Текст 17"/>
          <p:cNvSpPr txBox="1"/>
          <p:nvPr/>
        </p:nvSpPr>
        <p:spPr bwMode="auto">
          <a:xfrm flipH="0" flipV="0">
            <a:off x="719136" y="562635"/>
            <a:ext cx="177513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Domain Name System (DNS)</a:t>
            </a:r>
            <a:endParaRPr sz="4800"/>
          </a:p>
        </p:txBody>
      </p:sp>
      <p:sp>
        <p:nvSpPr>
          <p:cNvPr id="1790153274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83835098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23305693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49420973" name="Уровень текста 1…"/>
          <p:cNvSpPr txBox="1"/>
          <p:nvPr/>
        </p:nvSpPr>
        <p:spPr bwMode="auto">
          <a:xfrm flipH="0" flipV="0">
            <a:off x="719136" y="2182001"/>
            <a:ext cx="18728601" cy="7984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типы DNS-записей: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 — address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AAAA — IPv6 address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CNAME — canonical record name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MX — mail exchange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NS — nameserver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TXT — text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PTR — pointer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4963411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373589" y="3054349"/>
            <a:ext cx="8610087" cy="4883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00093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04C482E-D8B1-1CA4-1BC2-1CAAF03FCB1E}" type="slidenum">
              <a:rPr lang="ru-RU"/>
              <a:t/>
            </a:fld>
            <a:endParaRPr lang="ru-RU"/>
          </a:p>
        </p:txBody>
      </p:sp>
      <p:sp>
        <p:nvSpPr>
          <p:cNvPr id="157587319" name="Текст 17"/>
          <p:cNvSpPr txBox="1"/>
          <p:nvPr/>
        </p:nvSpPr>
        <p:spPr bwMode="auto">
          <a:xfrm flipH="0" flipV="0">
            <a:off x="719136" y="562635"/>
            <a:ext cx="177513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Domain Name System (DNS)</a:t>
            </a:r>
            <a:endParaRPr sz="4800"/>
          </a:p>
        </p:txBody>
      </p:sp>
      <p:sp>
        <p:nvSpPr>
          <p:cNvPr id="1022067889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733830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3616264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66134114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970555" y="2182002"/>
            <a:ext cx="11800416" cy="7643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450720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9D035F3C-8C3F-9014-3863-24D53E236ABB}" type="slidenum">
              <a:rPr lang="ru-RU"/>
              <a:t/>
            </a:fld>
            <a:endParaRPr lang="ru-RU"/>
          </a:p>
        </p:txBody>
      </p:sp>
      <p:sp>
        <p:nvSpPr>
          <p:cNvPr id="348400638" name="Текст 17"/>
          <p:cNvSpPr txBox="1"/>
          <p:nvPr/>
        </p:nvSpPr>
        <p:spPr bwMode="auto">
          <a:xfrm flipH="0" flipV="0">
            <a:off x="719136" y="562635"/>
            <a:ext cx="1775922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Осталось за кадром</a:t>
            </a:r>
            <a:endParaRPr sz="4800"/>
          </a:p>
        </p:txBody>
      </p:sp>
      <p:sp>
        <p:nvSpPr>
          <p:cNvPr id="1419201459" name="Уровень текста 1…"/>
          <p:cNvSpPr txBox="1"/>
          <p:nvPr/>
        </p:nvSpPr>
        <p:spPr bwMode="auto">
          <a:xfrm flipH="0" flipV="0">
            <a:off x="719136" y="2182001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72576752" name="Уровень текста 1…"/>
          <p:cNvSpPr txBox="1"/>
          <p:nvPr/>
        </p:nvSpPr>
        <p:spPr bwMode="auto">
          <a:xfrm flipH="0" flipV="0">
            <a:off x="719136" y="2182001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69705893" name="Уровень текста 1…"/>
          <p:cNvSpPr txBox="1"/>
          <p:nvPr/>
        </p:nvSpPr>
        <p:spPr bwMode="auto">
          <a:xfrm flipH="0" flipV="0">
            <a:off x="719136" y="2182001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87994890" name="Уровень текста 1…"/>
          <p:cNvSpPr txBox="1"/>
          <p:nvPr/>
        </p:nvSpPr>
        <p:spPr bwMode="auto">
          <a:xfrm flipH="0" flipV="0">
            <a:off x="719136" y="2182000"/>
            <a:ext cx="18798440" cy="487563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Почтовые протоколы (SMTP, POP3, IMAP)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Файловые протоколы (SMB, SFTP)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 удаленного доступа (RPC, SSH)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 обмена контентом (HTTP, gRPC)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...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56212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NAT и port-forwarding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475286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43BF2C0-5B68-1079-4877-7B3189E45687}" type="slidenum">
              <a:rPr lang="ru-RU"/>
              <a:t/>
            </a:fld>
            <a:endParaRPr lang="ru-RU"/>
          </a:p>
        </p:txBody>
      </p:sp>
      <p:sp>
        <p:nvSpPr>
          <p:cNvPr id="1115851822" name="Текст 17"/>
          <p:cNvSpPr txBox="1"/>
          <p:nvPr/>
        </p:nvSpPr>
        <p:spPr bwMode="auto">
          <a:xfrm flipH="0" flipV="0">
            <a:off x="719136" y="562635"/>
            <a:ext cx="1775166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Network Address Translation (NAT)</a:t>
            </a:r>
            <a:endParaRPr sz="4800"/>
          </a:p>
        </p:txBody>
      </p:sp>
      <p:sp>
        <p:nvSpPr>
          <p:cNvPr id="648334109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84521184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6561925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32504679" name="Уровень текста 1…"/>
          <p:cNvSpPr txBox="1"/>
          <p:nvPr/>
        </p:nvSpPr>
        <p:spPr bwMode="auto">
          <a:xfrm flipH="0" flipV="0">
            <a:off x="719136" y="2182001"/>
            <a:ext cx="7362000" cy="725358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технология преобразования IP-адресов транзитных пакетов.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Основной смысл технологии: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Позволяет сэкономить IP-адреса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Позволяет ограничить доступ снаружи ко внутренним хостам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Позволяет скрыть определенные внутренние сервисы внутренних хостов/серверов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34999389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81136" y="3089970"/>
            <a:ext cx="11430000" cy="5286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35781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860A34D-0C19-DFA5-29C3-230BCE8E87B8}" type="slidenum">
              <a:rPr lang="ru-RU"/>
              <a:t/>
            </a:fld>
            <a:endParaRPr lang="ru-RU"/>
          </a:p>
        </p:txBody>
      </p:sp>
      <p:sp>
        <p:nvSpPr>
          <p:cNvPr id="1242891659" name="Текст 17"/>
          <p:cNvSpPr txBox="1"/>
          <p:nvPr/>
        </p:nvSpPr>
        <p:spPr bwMode="auto">
          <a:xfrm flipH="0" flipV="0">
            <a:off x="719136" y="562635"/>
            <a:ext cx="177599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(пошагово)</a:t>
            </a:r>
            <a:endParaRPr sz="4800"/>
          </a:p>
        </p:txBody>
      </p:sp>
      <p:sp>
        <p:nvSpPr>
          <p:cNvPr id="311686276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74712486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9752172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53974327" name="Уровень текста 1…"/>
          <p:cNvSpPr txBox="1"/>
          <p:nvPr/>
        </p:nvSpPr>
        <p:spPr bwMode="auto">
          <a:xfrm flipH="0" flipV="0">
            <a:off x="719136" y="2182001"/>
            <a:ext cx="4769083" cy="146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Прямой пакет из локальной сети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6301786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622166" y="614468"/>
            <a:ext cx="8359083" cy="3567022"/>
          </a:xfrm>
          <a:prstGeom prst="rect">
            <a:avLst/>
          </a:prstGeom>
        </p:spPr>
      </p:pic>
      <p:pic>
        <p:nvPicPr>
          <p:cNvPr id="1667223810" name="Google Shape;353;p58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 flipH="0" flipV="0">
            <a:off x="3323383" y="4613866"/>
            <a:ext cx="13573166" cy="5706132"/>
          </a:xfrm>
          <a:prstGeom prst="rect">
            <a:avLst/>
          </a:prstGeom>
          <a:noFill/>
          <a:ln>
            <a:noFill/>
          </a:ln>
        </p:spPr>
      </p:pic>
      <p:sp>
        <p:nvSpPr>
          <p:cNvPr id="969356434" name="Google Shape;354;p58"/>
          <p:cNvSpPr txBox="1"/>
          <p:nvPr/>
        </p:nvSpPr>
        <p:spPr bwMode="auto">
          <a:xfrm flipH="0" flipV="0">
            <a:off x="8100810" y="7574129"/>
            <a:ext cx="2996600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10.0.0.2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sp>
        <p:nvSpPr>
          <p:cNvPr id="679002993" name="Google Shape;354;p58"/>
          <p:cNvSpPr txBox="1"/>
          <p:nvPr/>
        </p:nvSpPr>
        <p:spPr bwMode="auto">
          <a:xfrm flipH="0" flipV="0">
            <a:off x="12400843" y="8061667"/>
            <a:ext cx="4023487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87.250.250.242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1">
            <a:off x="12313749" y="2182002"/>
            <a:ext cx="2293055" cy="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01300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D3132ACD-B95D-F52F-9AAB-13903ACB56F8}" type="slidenum">
              <a:rPr lang="ru-RU"/>
              <a:t/>
            </a:fld>
            <a:endParaRPr lang="ru-RU"/>
          </a:p>
        </p:txBody>
      </p:sp>
      <p:sp>
        <p:nvSpPr>
          <p:cNvPr id="900649353" name="Текст 17"/>
          <p:cNvSpPr txBox="1"/>
          <p:nvPr/>
        </p:nvSpPr>
        <p:spPr bwMode="auto">
          <a:xfrm>
            <a:off x="719136" y="562635"/>
            <a:ext cx="15760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Краткая история интернета</a:t>
            </a:r>
            <a:endParaRPr/>
          </a:p>
        </p:txBody>
      </p:sp>
      <p:sp>
        <p:nvSpPr>
          <p:cNvPr id="1179369485" name="Уровень текста 1…"/>
          <p:cNvSpPr txBox="1"/>
          <p:nvPr/>
        </p:nvSpPr>
        <p:spPr bwMode="auto">
          <a:xfrm flipH="0" flipV="0">
            <a:off x="719136" y="2182002"/>
            <a:ext cx="17014448" cy="77410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Развитие интернет-технологий (2000-е годы)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появление широкополосного доступа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</a:t>
            </a: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оциальные сети и веб-сервисы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мобильный интернет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Рост вычислительных мощностей (2010-е - н.в.)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развитие облачных технологий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быстрая беспроводная передача данных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интернет-вещей</a:t>
            </a: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web 2.0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инвестиции в кибербезопасность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социально-политическое влияние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52060628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353019" y="2328332"/>
            <a:ext cx="9721672" cy="7777337"/>
          </a:xfrm>
          <a:prstGeom prst="rect">
            <a:avLst/>
          </a:prstGeom>
        </p:spPr>
      </p:pic>
      <p:sp>
        <p:nvSpPr>
          <p:cNvPr id="1665913480" name=""/>
          <p:cNvSpPr/>
          <p:nvPr/>
        </p:nvSpPr>
        <p:spPr bwMode="auto">
          <a:xfrm flipH="0" flipV="0">
            <a:off x="15435833" y="3227916"/>
            <a:ext cx="3210276" cy="6058251"/>
          </a:xfrm>
          <a:prstGeom prst="rect">
            <a:avLst/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106415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97FE60C5-B646-3093-8A0D-2F3CE53BEA5A}" type="slidenum">
              <a:rPr lang="ru-RU"/>
              <a:t/>
            </a:fld>
            <a:endParaRPr lang="ru-RU"/>
          </a:p>
        </p:txBody>
      </p:sp>
      <p:sp>
        <p:nvSpPr>
          <p:cNvPr id="1749634270" name="Текст 17"/>
          <p:cNvSpPr txBox="1"/>
          <p:nvPr/>
        </p:nvSpPr>
        <p:spPr bwMode="auto">
          <a:xfrm flipH="0" flipV="0">
            <a:off x="719136" y="562635"/>
            <a:ext cx="177599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(пошагово)</a:t>
            </a:r>
            <a:endParaRPr sz="4800"/>
          </a:p>
        </p:txBody>
      </p:sp>
      <p:sp>
        <p:nvSpPr>
          <p:cNvPr id="854580016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21223944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7267607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62285591" name="Уровень текста 1…"/>
          <p:cNvSpPr txBox="1"/>
          <p:nvPr/>
        </p:nvSpPr>
        <p:spPr bwMode="auto">
          <a:xfrm flipH="0" flipV="0">
            <a:off x="719136" y="2182001"/>
            <a:ext cx="6608777" cy="146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Подмена адреса на роутере через NAT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27296825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622165" y="614468"/>
            <a:ext cx="8359083" cy="3567021"/>
          </a:xfrm>
          <a:prstGeom prst="rect">
            <a:avLst/>
          </a:prstGeom>
        </p:spPr>
      </p:pic>
      <p:pic>
        <p:nvPicPr>
          <p:cNvPr id="1543552355" name="Google Shape;353;p58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 flipH="0" flipV="0">
            <a:off x="3323382" y="4613865"/>
            <a:ext cx="13573166" cy="5706131"/>
          </a:xfrm>
          <a:prstGeom prst="rect">
            <a:avLst/>
          </a:prstGeom>
          <a:noFill/>
          <a:ln>
            <a:noFill/>
          </a:ln>
        </p:spPr>
      </p:pic>
      <p:sp>
        <p:nvSpPr>
          <p:cNvPr id="783135594" name="Google Shape;354;p58"/>
          <p:cNvSpPr txBox="1"/>
          <p:nvPr/>
        </p:nvSpPr>
        <p:spPr bwMode="auto">
          <a:xfrm flipH="0" flipV="0">
            <a:off x="7327193" y="7574128"/>
            <a:ext cx="3000560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208.88.1.11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sp>
        <p:nvSpPr>
          <p:cNvPr id="647708660" name="Google Shape;354;p58"/>
          <p:cNvSpPr txBox="1"/>
          <p:nvPr/>
        </p:nvSpPr>
        <p:spPr bwMode="auto">
          <a:xfrm flipH="0" flipV="0">
            <a:off x="12400844" y="8061666"/>
            <a:ext cx="3847097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87.250.250.242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cxnSp>
        <p:nvCxnSpPr>
          <p:cNvPr id="1126674945" name=""/>
          <p:cNvCxnSpPr>
            <a:cxnSpLocks/>
          </p:cNvCxnSpPr>
          <p:nvPr/>
        </p:nvCxnSpPr>
        <p:spPr bwMode="auto">
          <a:xfrm flipH="0" flipV="1">
            <a:off x="15665138" y="2058530"/>
            <a:ext cx="1852082" cy="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236382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60338760-5EA5-BEF5-C4F2-9149FFDAA8CD}" type="slidenum">
              <a:rPr lang="ru-RU"/>
              <a:t/>
            </a:fld>
            <a:endParaRPr lang="ru-RU"/>
          </a:p>
        </p:txBody>
      </p:sp>
      <p:sp>
        <p:nvSpPr>
          <p:cNvPr id="1251764951" name="Текст 17"/>
          <p:cNvSpPr txBox="1"/>
          <p:nvPr/>
        </p:nvSpPr>
        <p:spPr bwMode="auto">
          <a:xfrm flipH="0" flipV="0">
            <a:off x="719136" y="562635"/>
            <a:ext cx="177599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(пошагово)</a:t>
            </a:r>
            <a:endParaRPr sz="4800"/>
          </a:p>
        </p:txBody>
      </p:sp>
      <p:sp>
        <p:nvSpPr>
          <p:cNvPr id="502475928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877523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38099436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48268261" name="Уровень текста 1…"/>
          <p:cNvSpPr txBox="1"/>
          <p:nvPr/>
        </p:nvSpPr>
        <p:spPr bwMode="auto">
          <a:xfrm flipH="0" flipV="0">
            <a:off x="719136" y="2182001"/>
            <a:ext cx="6619937" cy="146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Получили ответ от сервера (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87.250.250.242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50491841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622165" y="614468"/>
            <a:ext cx="8359083" cy="3567021"/>
          </a:xfrm>
          <a:prstGeom prst="rect">
            <a:avLst/>
          </a:prstGeom>
        </p:spPr>
      </p:pic>
      <p:pic>
        <p:nvPicPr>
          <p:cNvPr id="1814719029" name="Google Shape;353;p58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 flipH="0" flipV="0">
            <a:off x="3323382" y="4613865"/>
            <a:ext cx="13573166" cy="5706131"/>
          </a:xfrm>
          <a:prstGeom prst="rect">
            <a:avLst/>
          </a:prstGeom>
          <a:noFill/>
          <a:ln>
            <a:noFill/>
          </a:ln>
        </p:spPr>
      </p:pic>
      <p:sp>
        <p:nvSpPr>
          <p:cNvPr id="251723590" name="Google Shape;354;p58"/>
          <p:cNvSpPr txBox="1"/>
          <p:nvPr/>
        </p:nvSpPr>
        <p:spPr bwMode="auto">
          <a:xfrm flipH="0" flipV="0">
            <a:off x="6651666" y="7574128"/>
            <a:ext cx="3677168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87.250.250.242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sp>
        <p:nvSpPr>
          <p:cNvPr id="820812413" name="Google Shape;354;p58"/>
          <p:cNvSpPr txBox="1"/>
          <p:nvPr/>
        </p:nvSpPr>
        <p:spPr bwMode="auto">
          <a:xfrm flipH="0" flipV="0">
            <a:off x="12400844" y="8061666"/>
            <a:ext cx="3847456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208.88.1.11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cxnSp>
        <p:nvCxnSpPr>
          <p:cNvPr id="78562711" name=""/>
          <p:cNvCxnSpPr>
            <a:cxnSpLocks/>
          </p:cNvCxnSpPr>
          <p:nvPr/>
        </p:nvCxnSpPr>
        <p:spPr bwMode="auto">
          <a:xfrm rot="10799989" flipH="0" flipV="1">
            <a:off x="15665137" y="2817002"/>
            <a:ext cx="1693334" cy="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326753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016554E-9FD7-0440-DD51-4907F74BDC25}" type="slidenum">
              <a:rPr lang="ru-RU"/>
              <a:t/>
            </a:fld>
            <a:endParaRPr lang="ru-RU"/>
          </a:p>
        </p:txBody>
      </p:sp>
      <p:sp>
        <p:nvSpPr>
          <p:cNvPr id="173220661" name="Текст 17"/>
          <p:cNvSpPr txBox="1"/>
          <p:nvPr/>
        </p:nvSpPr>
        <p:spPr bwMode="auto">
          <a:xfrm flipH="0" flipV="0">
            <a:off x="719136" y="562635"/>
            <a:ext cx="177599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(пошагово)</a:t>
            </a:r>
            <a:endParaRPr sz="4800"/>
          </a:p>
        </p:txBody>
      </p:sp>
      <p:sp>
        <p:nvSpPr>
          <p:cNvPr id="1023928197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84899753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784020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1606604" name="Уровень текста 1…"/>
          <p:cNvSpPr txBox="1"/>
          <p:nvPr/>
        </p:nvSpPr>
        <p:spPr bwMode="auto">
          <a:xfrm flipH="0" flipV="0">
            <a:off x="719136" y="2182001"/>
            <a:ext cx="9214083" cy="146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Обратная подмена адреса на роутере (теперь на локальный)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68982878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622165" y="614468"/>
            <a:ext cx="8359083" cy="3567021"/>
          </a:xfrm>
          <a:prstGeom prst="rect">
            <a:avLst/>
          </a:prstGeom>
        </p:spPr>
      </p:pic>
      <p:pic>
        <p:nvPicPr>
          <p:cNvPr id="1895067174" name="Google Shape;353;p58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 flipH="0" flipV="0">
            <a:off x="3323382" y="4613865"/>
            <a:ext cx="13573166" cy="5706131"/>
          </a:xfrm>
          <a:prstGeom prst="rect">
            <a:avLst/>
          </a:prstGeom>
          <a:noFill/>
          <a:ln>
            <a:noFill/>
          </a:ln>
        </p:spPr>
      </p:pic>
      <p:sp>
        <p:nvSpPr>
          <p:cNvPr id="841788523" name="Google Shape;354;p58"/>
          <p:cNvSpPr txBox="1"/>
          <p:nvPr/>
        </p:nvSpPr>
        <p:spPr bwMode="auto">
          <a:xfrm flipH="0" flipV="0">
            <a:off x="7252416" y="7574128"/>
            <a:ext cx="3677527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208.88.1.11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sp>
        <p:nvSpPr>
          <p:cNvPr id="1013339377" name="Google Shape;354;p58"/>
          <p:cNvSpPr txBox="1"/>
          <p:nvPr/>
        </p:nvSpPr>
        <p:spPr bwMode="auto">
          <a:xfrm flipH="0" flipV="0">
            <a:off x="12400844" y="8061666"/>
            <a:ext cx="3847817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10.0.0.2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cxnSp>
        <p:nvCxnSpPr>
          <p:cNvPr id="295814250" name=""/>
          <p:cNvCxnSpPr>
            <a:cxnSpLocks/>
          </p:cNvCxnSpPr>
          <p:nvPr/>
        </p:nvCxnSpPr>
        <p:spPr bwMode="auto">
          <a:xfrm rot="10799989" flipH="0" flipV="1">
            <a:off x="12400844" y="2675890"/>
            <a:ext cx="2135405" cy="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4379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167AE02-EB59-D481-9D44-174F350CD1DA}" type="slidenum">
              <a:rPr lang="ru-RU"/>
              <a:t/>
            </a:fld>
            <a:endParaRPr lang="ru-RU"/>
          </a:p>
        </p:txBody>
      </p:sp>
      <p:sp>
        <p:nvSpPr>
          <p:cNvPr id="1338832977" name="Текст 17"/>
          <p:cNvSpPr txBox="1"/>
          <p:nvPr/>
        </p:nvSpPr>
        <p:spPr bwMode="auto">
          <a:xfrm flipH="0" flipV="0">
            <a:off x="719136" y="562635"/>
            <a:ext cx="1775706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Port-forwarding</a:t>
            </a:r>
            <a:endParaRPr sz="4800"/>
          </a:p>
        </p:txBody>
      </p:sp>
      <p:sp>
        <p:nvSpPr>
          <p:cNvPr id="577266745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044297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051185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25979034" name="Уровень текста 1…"/>
          <p:cNvSpPr txBox="1"/>
          <p:nvPr/>
        </p:nvSpPr>
        <p:spPr bwMode="auto">
          <a:xfrm flipH="0" flipV="0">
            <a:off x="719136" y="2182001"/>
            <a:ext cx="16746968" cy="43282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Port forwarding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метод, который позволяет направлять сетевые пакеты, приходящие на один порт устройства (например, маршрутизатора), к другому устройству или порту внутри локальной сети.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Эта техника позволяет получить доступ к устройствам или сервисам, находящимся за сетевым экраном или маршрутизатором, из внешних сетей (например, из интернета).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477604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47D40EB-26E9-0592-ED6D-1C889F3AE8D9}" type="slidenum">
              <a:rPr lang="ru-RU"/>
              <a:t/>
            </a:fld>
            <a:endParaRPr lang="ru-RU"/>
          </a:p>
        </p:txBody>
      </p:sp>
      <p:sp>
        <p:nvSpPr>
          <p:cNvPr id="498626529" name="Текст 17"/>
          <p:cNvSpPr txBox="1"/>
          <p:nvPr/>
        </p:nvSpPr>
        <p:spPr bwMode="auto">
          <a:xfrm flipH="0" flipV="0">
            <a:off x="719136" y="562635"/>
            <a:ext cx="1775706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Port-forwarding</a:t>
            </a:r>
            <a:endParaRPr sz="4800"/>
          </a:p>
        </p:txBody>
      </p:sp>
      <p:sp>
        <p:nvSpPr>
          <p:cNvPr id="2053755058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33684753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21250071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56634801" name="Уровень текста 1…"/>
          <p:cNvSpPr txBox="1"/>
          <p:nvPr/>
        </p:nvSpPr>
        <p:spPr bwMode="auto">
          <a:xfrm flipH="0" flipV="0">
            <a:off x="719136" y="2182001"/>
            <a:ext cx="16747328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830238618" name="Google Shape;389;p62" descr="File:PAT sample.svg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5144969" y="681464"/>
            <a:ext cx="13924474" cy="98515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9953554" name=""/>
          <p:cNvGraphicFramePr>
            <a:graphicFrameLocks xmlns:a="http://schemas.openxmlformats.org/drawingml/2006/main"/>
          </p:cNvGraphicFramePr>
          <p:nvPr/>
        </p:nvGraphicFramePr>
        <p:xfrm>
          <a:off x="601133" y="2613957"/>
          <a:ext cx="6562060" cy="165861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994972"/>
                <a:gridCol w="1994972"/>
                <a:gridCol w="1994972"/>
              </a:tblGrid>
              <a:tr h="916353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Incoming port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IP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Local port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1023998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80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10.0.0.2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80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916353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443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10.0.0.2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443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916353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25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10.0.0.3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25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916353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110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10.0.0.3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110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916353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9922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10.0.0.2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22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4864328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Технология VPN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435144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AAF0E77-81E2-8C08-04B4-3D8219981D8D}" type="slidenum">
              <a:rPr lang="ru-RU"/>
              <a:t/>
            </a:fld>
            <a:endParaRPr lang="ru-RU"/>
          </a:p>
        </p:txBody>
      </p:sp>
      <p:sp>
        <p:nvSpPr>
          <p:cNvPr id="1535039529" name="Текст 17"/>
          <p:cNvSpPr txBox="1"/>
          <p:nvPr/>
        </p:nvSpPr>
        <p:spPr bwMode="auto">
          <a:xfrm flipH="0" flipV="0">
            <a:off x="719136" y="562635"/>
            <a:ext cx="177595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Virtual Private Network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(VPN)</a:t>
            </a:r>
            <a:endParaRPr sz="4800"/>
          </a:p>
        </p:txBody>
      </p:sp>
      <p:sp>
        <p:nvSpPr>
          <p:cNvPr id="1078217239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56361055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49887830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81874621" name="Уровень текста 1…"/>
          <p:cNvSpPr txBox="1"/>
          <p:nvPr/>
        </p:nvSpPr>
        <p:spPr bwMode="auto">
          <a:xfrm flipH="0" flipV="0">
            <a:off x="719136" y="2182001"/>
            <a:ext cx="7855889" cy="58525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VPN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технология, которая позволяет создавать защищённые (логические) сети поверх существующих (физических) сетей с использованием шифрования и туннелирования для безопасного обмена данными</a:t>
            </a:r>
            <a:r>
              <a:rPr sz="4800"/>
              <a:t>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786806541" name="Google Shape;397;p63" descr="https://upload.wikimedia.org/wikipedia/commons/thumb/2/29/Virtual_Private_Network_overview_rus.svg/400px-Virtual_Private_Network_overview_rus.svg.png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9138749" y="2182001"/>
            <a:ext cx="9780948" cy="69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77081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CAE5C47-EEA1-253F-5D18-8AB286FD2079}" type="slidenum">
              <a:rPr lang="ru-RU"/>
              <a:t/>
            </a:fld>
            <a:endParaRPr lang="ru-RU"/>
          </a:p>
        </p:txBody>
      </p:sp>
      <p:sp>
        <p:nvSpPr>
          <p:cNvPr id="1828691840" name="Текст 17"/>
          <p:cNvSpPr txBox="1"/>
          <p:nvPr/>
        </p:nvSpPr>
        <p:spPr bwMode="auto">
          <a:xfrm flipH="0" flipV="0">
            <a:off x="719136" y="562635"/>
            <a:ext cx="177595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Virtual Private Network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(VPN)</a:t>
            </a:r>
            <a:endParaRPr sz="4800"/>
          </a:p>
        </p:txBody>
      </p:sp>
      <p:sp>
        <p:nvSpPr>
          <p:cNvPr id="229937425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72558959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74528066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94887595" name="Уровень текста 1…"/>
          <p:cNvSpPr txBox="1"/>
          <p:nvPr/>
        </p:nvSpPr>
        <p:spPr bwMode="auto">
          <a:xfrm flipH="0" flipV="0">
            <a:off x="719136" y="2182001"/>
            <a:ext cx="7573667" cy="67653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 способу реализации: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виде специального программно-аппаратного обеспечения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виде программного решения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 степени защищенности используемой среды: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защищенные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доверительные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48531424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217261" y="2716388"/>
            <a:ext cx="9656854" cy="5433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  <p:pic>
        <p:nvPicPr>
          <p:cNvPr id="38260417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38592" y="2341738"/>
            <a:ext cx="8355583" cy="6177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6471366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Важнейший глоссарий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24702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1E68010-056A-B90C-A1E9-56C160BF02DA}" type="slidenum">
              <a:rPr lang="ru-RU"/>
              <a:t/>
            </a:fld>
            <a:endParaRPr lang="ru-RU"/>
          </a:p>
        </p:txBody>
      </p:sp>
      <p:sp>
        <p:nvSpPr>
          <p:cNvPr id="1742116447" name="Текст 17"/>
          <p:cNvSpPr txBox="1"/>
          <p:nvPr/>
        </p:nvSpPr>
        <p:spPr bwMode="auto">
          <a:xfrm>
            <a:off x="719136" y="562635"/>
            <a:ext cx="15758414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Типы компьютерных сетей</a:t>
            </a:r>
            <a:endParaRPr/>
          </a:p>
        </p:txBody>
      </p:sp>
      <p:sp>
        <p:nvSpPr>
          <p:cNvPr id="1127342987" name="Уровень текста 1…"/>
          <p:cNvSpPr txBox="1"/>
          <p:nvPr/>
        </p:nvSpPr>
        <p:spPr bwMode="auto">
          <a:xfrm flipH="0" flipV="0">
            <a:off x="719136" y="2182002"/>
            <a:ext cx="17636977" cy="46940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Локальная сеть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(LAN, Local Area Network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 —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сеть, которая объединяет устройства в пределах ограниченной географической области, такой как офис, дом или небольшое здание.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Глобальная сеть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(WAN, Wide Area Network)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сеть, которая охватывает большие расстояния, например, объединяет разные города или страны.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Р7-Офис/2024.1.3.422</Application>
  <DocSecurity>0</DocSecurity>
  <PresentationFormat>Произвольный</PresentationFormat>
  <Paragraphs>0</Paragraphs>
  <Slides>78</Slides>
  <Notes>78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685</cp:revision>
  <dcterms:modified xsi:type="dcterms:W3CDTF">2024-10-14T09:31:28Z</dcterms:modified>
  <cp:category/>
  <cp:contentStatus/>
  <cp:version/>
</cp:coreProperties>
</file>